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36"/>
  </p:notesMasterIdLst>
  <p:sldIdLst>
    <p:sldId id="256" r:id="rId5"/>
    <p:sldId id="257" r:id="rId6"/>
    <p:sldId id="258" r:id="rId7"/>
    <p:sldId id="260" r:id="rId8"/>
    <p:sldId id="269" r:id="rId9"/>
    <p:sldId id="261" r:id="rId10"/>
    <p:sldId id="282" r:id="rId11"/>
    <p:sldId id="270" r:id="rId12"/>
    <p:sldId id="268" r:id="rId13"/>
    <p:sldId id="271" r:id="rId14"/>
    <p:sldId id="275" r:id="rId15"/>
    <p:sldId id="276" r:id="rId16"/>
    <p:sldId id="277" r:id="rId17"/>
    <p:sldId id="278" r:id="rId18"/>
    <p:sldId id="279" r:id="rId19"/>
    <p:sldId id="281" r:id="rId20"/>
    <p:sldId id="287" r:id="rId21"/>
    <p:sldId id="288" r:id="rId22"/>
    <p:sldId id="284" r:id="rId23"/>
    <p:sldId id="283" r:id="rId24"/>
    <p:sldId id="285" r:id="rId25"/>
    <p:sldId id="286" r:id="rId26"/>
    <p:sldId id="291" r:id="rId27"/>
    <p:sldId id="292" r:id="rId28"/>
    <p:sldId id="280" r:id="rId29"/>
    <p:sldId id="267" r:id="rId30"/>
    <p:sldId id="273" r:id="rId31"/>
    <p:sldId id="290" r:id="rId32"/>
    <p:sldId id="274" r:id="rId33"/>
    <p:sldId id="289" r:id="rId34"/>
    <p:sldId id="293"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714"/>
  </p:normalViewPr>
  <p:slideViewPr>
    <p:cSldViewPr snapToGrid="0">
      <p:cViewPr varScale="1">
        <p:scale>
          <a:sx n="153" d="100"/>
          <a:sy n="153" d="100"/>
        </p:scale>
        <p:origin x="720"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r>
              <a:rPr lang="en-US"/>
              <a:t>Click to edit Master title style</a:t>
            </a:r>
            <a:endParaRPr/>
          </a:p>
        </p:txBody>
      </p:sp>
      <p:sp>
        <p:nvSpPr>
          <p:cNvPr id="14" name="Google Shape;14;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1" name="Google Shape;21;p4"/>
          <p:cNvSpPr txBox="1">
            <a:spLocks noGrp="1"/>
          </p:cNvSpPr>
          <p:nvPr>
            <p:ph type="body" idx="1"/>
          </p:nvPr>
        </p:nvSpPr>
        <p:spPr>
          <a:xfrm>
            <a:off x="311700" y="12224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64975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r>
              <a:rPr lang="en-US"/>
              <a:t>Click to edit Master title style</a:t>
            </a:r>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pPr lvl="0"/>
            <a:r>
              <a:rPr lang="en-US"/>
              <a:t>Click to edit Master text styles</a:t>
            </a: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en-US"/>
              <a:t>Click to edit Master title style</a:t>
            </a:r>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r>
              <a:rPr lang="en-US"/>
              <a:t>Click to edit Master title style</a:t>
            </a:r>
            <a:endParaRPr/>
          </a:p>
        </p:txBody>
      </p:sp>
      <p:sp>
        <p:nvSpPr>
          <p:cNvPr id="41" name="Google Shape;4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r>
              <a:rPr lang="en-US"/>
              <a:t>Click to edit Master subtitle style</a:t>
            </a:r>
            <a:endParaRPr/>
          </a:p>
        </p:txBody>
      </p:sp>
      <p:sp>
        <p:nvSpPr>
          <p:cNvPr id="42" name="Google Shape;4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pPr lvl="0"/>
            <a:r>
              <a:rPr lang="en-US"/>
              <a:t>Click to edit Master text styles</a:t>
            </a:r>
          </a:p>
        </p:txBody>
      </p:sp>
      <p:sp>
        <p:nvSpPr>
          <p:cNvPr id="43" name="Google Shape;4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pPr lvl="0"/>
            <a:r>
              <a:rPr lang="en-US"/>
              <a:t>Click to edit Master text styles</a:t>
            </a:r>
          </a:p>
        </p:txBody>
      </p:sp>
      <p:sp>
        <p:nvSpPr>
          <p:cNvPr id="46" name="Google Shape;46;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pPr lvl="0"/>
            <a:r>
              <a:rPr lang="en-US"/>
              <a:t>Click to edit Master text styles</a:t>
            </a:r>
          </a:p>
        </p:txBody>
      </p:sp>
      <p:sp>
        <p:nvSpPr>
          <p:cNvPr id="50" name="Google Shape;5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11">
            <a:alphaModFix/>
          </a:blip>
          <a:stretch>
            <a:fillRect/>
          </a:stretch>
        </p:blipFill>
        <p:spPr>
          <a:xfrm>
            <a:off x="8159445" y="4144200"/>
            <a:ext cx="984551" cy="999300"/>
          </a:xfrm>
          <a:prstGeom prst="rect">
            <a:avLst/>
          </a:prstGeom>
          <a:noFill/>
          <a:ln>
            <a:noFill/>
          </a:ln>
        </p:spPr>
      </p:pic>
      <p:sp>
        <p:nvSpPr>
          <p:cNvPr id="7" name="Google Shape;7;p1"/>
          <p:cNvSpPr txBox="1">
            <a:spLocks noGrp="1"/>
          </p:cNvSpPr>
          <p:nvPr>
            <p:ph type="title"/>
          </p:nvPr>
        </p:nvSpPr>
        <p:spPr>
          <a:xfrm>
            <a:off x="311700" y="649750"/>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311700" y="1222450"/>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9" name="Google Shape;9;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2">
            <a:alphaModFix/>
          </a:blip>
          <a:stretch>
            <a:fillRect/>
          </a:stretch>
        </p:blipFill>
        <p:spPr>
          <a:xfrm>
            <a:off x="0" y="0"/>
            <a:ext cx="9144000" cy="571500"/>
          </a:xfrm>
          <a:prstGeom prst="rect">
            <a:avLst/>
          </a:prstGeom>
          <a:noFill/>
          <a:ln>
            <a:noFill/>
          </a:ln>
        </p:spPr>
      </p:pic>
      <p:pic>
        <p:nvPicPr>
          <p:cNvPr id="11" name="Google Shape;11;p1"/>
          <p:cNvPicPr preferRelativeResize="0"/>
          <p:nvPr/>
        </p:nvPicPr>
        <p:blipFill>
          <a:blip r:embed="rId13">
            <a:alphaModFix/>
          </a:blip>
          <a:stretch>
            <a:fillRect/>
          </a:stretch>
        </p:blipFill>
        <p:spPr>
          <a:xfrm>
            <a:off x="388600" y="65336"/>
            <a:ext cx="1913424" cy="4408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yuanyuwendymu/airline-delay-and-cancellation-data-2009-2018"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3" name="Title 2">
            <a:extLst>
              <a:ext uri="{FF2B5EF4-FFF2-40B4-BE49-F238E27FC236}">
                <a16:creationId xmlns:a16="http://schemas.microsoft.com/office/drawing/2014/main" id="{B1EB1886-D6E6-11E7-F26C-A97737DDB391}"/>
              </a:ext>
            </a:extLst>
          </p:cNvPr>
          <p:cNvSpPr>
            <a:spLocks noGrp="1"/>
          </p:cNvSpPr>
          <p:nvPr>
            <p:ph type="ctrTitle"/>
          </p:nvPr>
        </p:nvSpPr>
        <p:spPr>
          <a:xfrm>
            <a:off x="311700" y="818594"/>
            <a:ext cx="8520600" cy="2158477"/>
          </a:xfrm>
        </p:spPr>
        <p:txBody>
          <a:bodyPr/>
          <a:lstStyle/>
          <a:p>
            <a:r>
              <a:rPr lang="en-US" sz="3200" u="sng" dirty="0">
                <a:solidFill>
                  <a:srgbClr val="FFC000"/>
                </a:solidFill>
              </a:rPr>
              <a:t>Flight Delay Analysis &amp; Prediction</a:t>
            </a:r>
            <a:br>
              <a:rPr lang="en-US" sz="2400" u="sng" dirty="0">
                <a:solidFill>
                  <a:srgbClr val="FFC000"/>
                </a:solidFill>
              </a:rPr>
            </a:br>
            <a:br>
              <a:rPr lang="en-US" sz="2400" u="sng" dirty="0">
                <a:solidFill>
                  <a:srgbClr val="FFC000"/>
                </a:solidFill>
              </a:rPr>
            </a:br>
            <a:r>
              <a:rPr lang="en-US" sz="1800" dirty="0">
                <a:solidFill>
                  <a:srgbClr val="FFC000"/>
                </a:solidFill>
              </a:rPr>
              <a:t>DATA603 – Project Delivery Report </a:t>
            </a:r>
            <a:endParaRPr lang="en-US" sz="8000" dirty="0"/>
          </a:p>
        </p:txBody>
      </p:sp>
      <p:sp>
        <p:nvSpPr>
          <p:cNvPr id="5" name="Subtitle 4">
            <a:extLst>
              <a:ext uri="{FF2B5EF4-FFF2-40B4-BE49-F238E27FC236}">
                <a16:creationId xmlns:a16="http://schemas.microsoft.com/office/drawing/2014/main" id="{74021643-9A4E-DF43-6A06-8E7C3EE56B2D}"/>
              </a:ext>
            </a:extLst>
          </p:cNvPr>
          <p:cNvSpPr>
            <a:spLocks noGrp="1"/>
          </p:cNvSpPr>
          <p:nvPr>
            <p:ph type="subTitle" idx="1"/>
          </p:nvPr>
        </p:nvSpPr>
        <p:spPr>
          <a:xfrm>
            <a:off x="4572000" y="3231930"/>
            <a:ext cx="4260300" cy="583325"/>
          </a:xfrm>
        </p:spPr>
        <p:txBody>
          <a:bodyPr/>
          <a:lstStyle/>
          <a:p>
            <a:r>
              <a:rPr lang="en-US" sz="1400" dirty="0">
                <a:solidFill>
                  <a:schemeClr val="tx1"/>
                </a:solidFill>
              </a:rPr>
              <a:t>By:</a:t>
            </a:r>
          </a:p>
          <a:p>
            <a:r>
              <a:rPr lang="en-US" sz="1400" dirty="0" err="1">
                <a:solidFill>
                  <a:schemeClr val="tx1"/>
                </a:solidFill>
              </a:rPr>
              <a:t>Chikkala</a:t>
            </a:r>
            <a:r>
              <a:rPr lang="en-US" sz="1400" dirty="0">
                <a:solidFill>
                  <a:schemeClr val="tx1"/>
                </a:solidFill>
              </a:rPr>
              <a:t> PS </a:t>
            </a:r>
            <a:r>
              <a:rPr lang="en-US" sz="1400" dirty="0" err="1">
                <a:solidFill>
                  <a:schemeClr val="tx1"/>
                </a:solidFill>
              </a:rPr>
              <a:t>ManikantaVijayaSri</a:t>
            </a:r>
            <a:r>
              <a:rPr lang="en-US" sz="1400" dirty="0">
                <a:solidFill>
                  <a:schemeClr val="tx1"/>
                </a:solidFill>
              </a:rPr>
              <a:t> </a:t>
            </a:r>
            <a:r>
              <a:rPr lang="en-US" sz="1400" dirty="0" err="1">
                <a:solidFill>
                  <a:schemeClr val="tx1"/>
                </a:solidFill>
              </a:rPr>
              <a:t>Narasimhanaidu</a:t>
            </a:r>
            <a:endParaRPr lang="en-US" sz="1400" dirty="0">
              <a:solidFill>
                <a:schemeClr val="tx1"/>
              </a:solidFill>
            </a:endParaRPr>
          </a:p>
          <a:p>
            <a:r>
              <a:rPr lang="en-US" sz="1400" dirty="0">
                <a:solidFill>
                  <a:schemeClr val="tx1"/>
                </a:solidFill>
              </a:rPr>
              <a:t>Koushik </a:t>
            </a:r>
            <a:r>
              <a:rPr lang="en-US" sz="1400" dirty="0" err="1">
                <a:solidFill>
                  <a:schemeClr val="tx1"/>
                </a:solidFill>
              </a:rPr>
              <a:t>Gadeela</a:t>
            </a:r>
            <a:endParaRPr lang="en-US" sz="1400" dirty="0">
              <a:solidFill>
                <a:schemeClr val="tx1"/>
              </a:solidFill>
            </a:endParaRPr>
          </a:p>
          <a:p>
            <a:endParaRPr lang="en-US" sz="12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EA47-6ADA-9A9D-3B5A-45B35AAE9056}"/>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Data Filtering based on required airports</a:t>
            </a:r>
            <a:endParaRPr lang="en-US" dirty="0"/>
          </a:p>
        </p:txBody>
      </p:sp>
      <p:pic>
        <p:nvPicPr>
          <p:cNvPr id="4" name="Picture 3">
            <a:extLst>
              <a:ext uri="{FF2B5EF4-FFF2-40B4-BE49-F238E27FC236}">
                <a16:creationId xmlns:a16="http://schemas.microsoft.com/office/drawing/2014/main" id="{626023FE-3CA0-8FE8-6E32-AADEB93008E6}"/>
              </a:ext>
            </a:extLst>
          </p:cNvPr>
          <p:cNvPicPr>
            <a:picLocks noChangeAspect="1"/>
          </p:cNvPicPr>
          <p:nvPr/>
        </p:nvPicPr>
        <p:blipFill>
          <a:blip r:embed="rId2"/>
          <a:stretch>
            <a:fillRect/>
          </a:stretch>
        </p:blipFill>
        <p:spPr>
          <a:xfrm>
            <a:off x="968644" y="1387097"/>
            <a:ext cx="6927741" cy="3161655"/>
          </a:xfrm>
          <a:prstGeom prst="rect">
            <a:avLst/>
          </a:prstGeom>
        </p:spPr>
      </p:pic>
    </p:spTree>
    <p:extLst>
      <p:ext uri="{BB962C8B-B14F-4D97-AF65-F5344CB8AC3E}">
        <p14:creationId xmlns:p14="http://schemas.microsoft.com/office/powerpoint/2010/main" val="2062623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BD84-DD2E-00F7-E589-5C39A6753F5C}"/>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Exploratory Data Analysis</a:t>
            </a:r>
            <a:endParaRPr lang="en-US" dirty="0"/>
          </a:p>
        </p:txBody>
      </p:sp>
      <p:pic>
        <p:nvPicPr>
          <p:cNvPr id="4" name="Picture 3">
            <a:extLst>
              <a:ext uri="{FF2B5EF4-FFF2-40B4-BE49-F238E27FC236}">
                <a16:creationId xmlns:a16="http://schemas.microsoft.com/office/drawing/2014/main" id="{844341F6-4570-B539-FD1E-293B585833DF}"/>
              </a:ext>
            </a:extLst>
          </p:cNvPr>
          <p:cNvPicPr>
            <a:picLocks noChangeAspect="1"/>
          </p:cNvPicPr>
          <p:nvPr/>
        </p:nvPicPr>
        <p:blipFill>
          <a:blip r:embed="rId2"/>
          <a:stretch>
            <a:fillRect/>
          </a:stretch>
        </p:blipFill>
        <p:spPr>
          <a:xfrm>
            <a:off x="311700" y="1363848"/>
            <a:ext cx="4051073" cy="3370884"/>
          </a:xfrm>
          <a:prstGeom prst="rect">
            <a:avLst/>
          </a:prstGeom>
        </p:spPr>
      </p:pic>
      <p:pic>
        <p:nvPicPr>
          <p:cNvPr id="5" name="Picture 4">
            <a:extLst>
              <a:ext uri="{FF2B5EF4-FFF2-40B4-BE49-F238E27FC236}">
                <a16:creationId xmlns:a16="http://schemas.microsoft.com/office/drawing/2014/main" id="{7DC35213-9DDB-22B7-C893-240D78CF494E}"/>
              </a:ext>
            </a:extLst>
          </p:cNvPr>
          <p:cNvPicPr>
            <a:picLocks noChangeAspect="1"/>
          </p:cNvPicPr>
          <p:nvPr/>
        </p:nvPicPr>
        <p:blipFill>
          <a:blip r:embed="rId3"/>
          <a:stretch>
            <a:fillRect/>
          </a:stretch>
        </p:blipFill>
        <p:spPr>
          <a:xfrm>
            <a:off x="4683410" y="1363848"/>
            <a:ext cx="4148890" cy="3301142"/>
          </a:xfrm>
          <a:prstGeom prst="rect">
            <a:avLst/>
          </a:prstGeom>
        </p:spPr>
      </p:pic>
    </p:spTree>
    <p:extLst>
      <p:ext uri="{BB962C8B-B14F-4D97-AF65-F5344CB8AC3E}">
        <p14:creationId xmlns:p14="http://schemas.microsoft.com/office/powerpoint/2010/main" val="4195952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3E5BF-1C0F-E5F4-2BB1-49811A06A3B2}"/>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Data Visualization</a:t>
            </a:r>
            <a:endParaRPr lang="en-US" dirty="0"/>
          </a:p>
        </p:txBody>
      </p:sp>
      <p:pic>
        <p:nvPicPr>
          <p:cNvPr id="6" name="Picture 5">
            <a:extLst>
              <a:ext uri="{FF2B5EF4-FFF2-40B4-BE49-F238E27FC236}">
                <a16:creationId xmlns:a16="http://schemas.microsoft.com/office/drawing/2014/main" id="{612CFE1A-1EEB-E7F0-8EBA-8A256927394F}"/>
              </a:ext>
            </a:extLst>
          </p:cNvPr>
          <p:cNvPicPr>
            <a:picLocks noChangeAspect="1"/>
          </p:cNvPicPr>
          <p:nvPr/>
        </p:nvPicPr>
        <p:blipFill>
          <a:blip r:embed="rId2"/>
          <a:stretch>
            <a:fillRect/>
          </a:stretch>
        </p:blipFill>
        <p:spPr>
          <a:xfrm>
            <a:off x="477714" y="1503332"/>
            <a:ext cx="3595654" cy="2872998"/>
          </a:xfrm>
          <a:prstGeom prst="rect">
            <a:avLst/>
          </a:prstGeom>
        </p:spPr>
      </p:pic>
      <p:pic>
        <p:nvPicPr>
          <p:cNvPr id="7" name="Picture 6">
            <a:extLst>
              <a:ext uri="{FF2B5EF4-FFF2-40B4-BE49-F238E27FC236}">
                <a16:creationId xmlns:a16="http://schemas.microsoft.com/office/drawing/2014/main" id="{00F8A13B-BBFE-1F55-4A2F-E54D8AF87B05}"/>
              </a:ext>
            </a:extLst>
          </p:cNvPr>
          <p:cNvPicPr>
            <a:picLocks noChangeAspect="1"/>
          </p:cNvPicPr>
          <p:nvPr/>
        </p:nvPicPr>
        <p:blipFill>
          <a:blip r:embed="rId3"/>
          <a:stretch>
            <a:fillRect/>
          </a:stretch>
        </p:blipFill>
        <p:spPr>
          <a:xfrm>
            <a:off x="4812936" y="1433591"/>
            <a:ext cx="3595654" cy="2874138"/>
          </a:xfrm>
          <a:prstGeom prst="rect">
            <a:avLst/>
          </a:prstGeom>
        </p:spPr>
      </p:pic>
    </p:spTree>
    <p:extLst>
      <p:ext uri="{BB962C8B-B14F-4D97-AF65-F5344CB8AC3E}">
        <p14:creationId xmlns:p14="http://schemas.microsoft.com/office/powerpoint/2010/main" val="2571400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B0427-D044-068D-EF4F-137827E07FCB}"/>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Exploratory Data Analysis</a:t>
            </a:r>
            <a:endParaRPr lang="en-US" dirty="0"/>
          </a:p>
        </p:txBody>
      </p:sp>
      <p:pic>
        <p:nvPicPr>
          <p:cNvPr id="4" name="Picture 3">
            <a:extLst>
              <a:ext uri="{FF2B5EF4-FFF2-40B4-BE49-F238E27FC236}">
                <a16:creationId xmlns:a16="http://schemas.microsoft.com/office/drawing/2014/main" id="{89008663-B4A6-B9B2-982B-C05657166014}"/>
              </a:ext>
            </a:extLst>
          </p:cNvPr>
          <p:cNvPicPr>
            <a:picLocks noChangeAspect="1"/>
          </p:cNvPicPr>
          <p:nvPr/>
        </p:nvPicPr>
        <p:blipFill>
          <a:blip r:embed="rId2"/>
          <a:stretch>
            <a:fillRect/>
          </a:stretch>
        </p:blipFill>
        <p:spPr>
          <a:xfrm>
            <a:off x="588936" y="1324079"/>
            <a:ext cx="7772400" cy="3609654"/>
          </a:xfrm>
          <a:prstGeom prst="rect">
            <a:avLst/>
          </a:prstGeom>
        </p:spPr>
      </p:pic>
    </p:spTree>
    <p:extLst>
      <p:ext uri="{BB962C8B-B14F-4D97-AF65-F5344CB8AC3E}">
        <p14:creationId xmlns:p14="http://schemas.microsoft.com/office/powerpoint/2010/main" val="1337558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29EB7-CD7A-FA8B-6941-D1F30FD0ACAF}"/>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Data Visualization</a:t>
            </a:r>
            <a:endParaRPr lang="en-US" dirty="0"/>
          </a:p>
        </p:txBody>
      </p:sp>
      <p:pic>
        <p:nvPicPr>
          <p:cNvPr id="4" name="Picture 3">
            <a:extLst>
              <a:ext uri="{FF2B5EF4-FFF2-40B4-BE49-F238E27FC236}">
                <a16:creationId xmlns:a16="http://schemas.microsoft.com/office/drawing/2014/main" id="{1657EB6E-C020-D315-6FC5-E7A9768B0332}"/>
              </a:ext>
            </a:extLst>
          </p:cNvPr>
          <p:cNvPicPr>
            <a:picLocks noChangeAspect="1"/>
          </p:cNvPicPr>
          <p:nvPr/>
        </p:nvPicPr>
        <p:blipFill>
          <a:blip r:embed="rId2"/>
          <a:stretch>
            <a:fillRect/>
          </a:stretch>
        </p:blipFill>
        <p:spPr>
          <a:xfrm>
            <a:off x="802038" y="1420008"/>
            <a:ext cx="7195088" cy="3304850"/>
          </a:xfrm>
          <a:prstGeom prst="rect">
            <a:avLst/>
          </a:prstGeom>
        </p:spPr>
      </p:pic>
    </p:spTree>
    <p:extLst>
      <p:ext uri="{BB962C8B-B14F-4D97-AF65-F5344CB8AC3E}">
        <p14:creationId xmlns:p14="http://schemas.microsoft.com/office/powerpoint/2010/main" val="1211158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E5726-DA89-1262-2032-DD51B9A7B5E7}"/>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Exploratory Data Analysis</a:t>
            </a:r>
            <a:endParaRPr lang="en-US" dirty="0"/>
          </a:p>
        </p:txBody>
      </p:sp>
      <p:pic>
        <p:nvPicPr>
          <p:cNvPr id="6" name="Picture 5">
            <a:extLst>
              <a:ext uri="{FF2B5EF4-FFF2-40B4-BE49-F238E27FC236}">
                <a16:creationId xmlns:a16="http://schemas.microsoft.com/office/drawing/2014/main" id="{17CB335B-D089-2CDB-CC26-2418F01F376B}"/>
              </a:ext>
            </a:extLst>
          </p:cNvPr>
          <p:cNvPicPr>
            <a:picLocks noChangeAspect="1"/>
          </p:cNvPicPr>
          <p:nvPr/>
        </p:nvPicPr>
        <p:blipFill>
          <a:blip r:embed="rId2"/>
          <a:stretch>
            <a:fillRect/>
          </a:stretch>
        </p:blipFill>
        <p:spPr>
          <a:xfrm>
            <a:off x="156717" y="1469156"/>
            <a:ext cx="4206056" cy="2885868"/>
          </a:xfrm>
          <a:prstGeom prst="rect">
            <a:avLst/>
          </a:prstGeom>
        </p:spPr>
      </p:pic>
      <p:pic>
        <p:nvPicPr>
          <p:cNvPr id="7" name="Picture 6">
            <a:extLst>
              <a:ext uri="{FF2B5EF4-FFF2-40B4-BE49-F238E27FC236}">
                <a16:creationId xmlns:a16="http://schemas.microsoft.com/office/drawing/2014/main" id="{016DE40D-1CCC-965B-973D-DA5D7CE1401B}"/>
              </a:ext>
            </a:extLst>
          </p:cNvPr>
          <p:cNvPicPr>
            <a:picLocks noChangeAspect="1"/>
          </p:cNvPicPr>
          <p:nvPr/>
        </p:nvPicPr>
        <p:blipFill>
          <a:blip r:embed="rId3"/>
          <a:stretch>
            <a:fillRect/>
          </a:stretch>
        </p:blipFill>
        <p:spPr>
          <a:xfrm>
            <a:off x="4572000" y="1469155"/>
            <a:ext cx="4320153" cy="2816125"/>
          </a:xfrm>
          <a:prstGeom prst="rect">
            <a:avLst/>
          </a:prstGeom>
        </p:spPr>
      </p:pic>
    </p:spTree>
    <p:extLst>
      <p:ext uri="{BB962C8B-B14F-4D97-AF65-F5344CB8AC3E}">
        <p14:creationId xmlns:p14="http://schemas.microsoft.com/office/powerpoint/2010/main" val="1571469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19F0-0928-C8F0-DF3B-00ACFC24FB69}"/>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Data Visualization</a:t>
            </a:r>
            <a:endParaRPr lang="en-US" dirty="0"/>
          </a:p>
        </p:txBody>
      </p:sp>
      <p:pic>
        <p:nvPicPr>
          <p:cNvPr id="6" name="Picture 5">
            <a:extLst>
              <a:ext uri="{FF2B5EF4-FFF2-40B4-BE49-F238E27FC236}">
                <a16:creationId xmlns:a16="http://schemas.microsoft.com/office/drawing/2014/main" id="{143381EE-59A8-5C89-49A7-25835489552F}"/>
              </a:ext>
            </a:extLst>
          </p:cNvPr>
          <p:cNvPicPr>
            <a:picLocks noChangeAspect="1"/>
          </p:cNvPicPr>
          <p:nvPr/>
        </p:nvPicPr>
        <p:blipFill>
          <a:blip r:embed="rId2"/>
          <a:stretch>
            <a:fillRect/>
          </a:stretch>
        </p:blipFill>
        <p:spPr>
          <a:xfrm>
            <a:off x="311700" y="1673520"/>
            <a:ext cx="4076054" cy="2688197"/>
          </a:xfrm>
          <a:prstGeom prst="rect">
            <a:avLst/>
          </a:prstGeom>
        </p:spPr>
      </p:pic>
      <p:pic>
        <p:nvPicPr>
          <p:cNvPr id="7" name="Picture 6">
            <a:extLst>
              <a:ext uri="{FF2B5EF4-FFF2-40B4-BE49-F238E27FC236}">
                <a16:creationId xmlns:a16="http://schemas.microsoft.com/office/drawing/2014/main" id="{E1E92CE0-443B-080C-E05A-B1C3C3CB4C84}"/>
              </a:ext>
            </a:extLst>
          </p:cNvPr>
          <p:cNvPicPr>
            <a:picLocks noChangeAspect="1"/>
          </p:cNvPicPr>
          <p:nvPr/>
        </p:nvPicPr>
        <p:blipFill>
          <a:blip r:embed="rId3"/>
          <a:stretch>
            <a:fillRect/>
          </a:stretch>
        </p:blipFill>
        <p:spPr>
          <a:xfrm>
            <a:off x="4756248" y="1805550"/>
            <a:ext cx="3906964" cy="2423160"/>
          </a:xfrm>
          <a:prstGeom prst="rect">
            <a:avLst/>
          </a:prstGeom>
        </p:spPr>
      </p:pic>
    </p:spTree>
    <p:extLst>
      <p:ext uri="{BB962C8B-B14F-4D97-AF65-F5344CB8AC3E}">
        <p14:creationId xmlns:p14="http://schemas.microsoft.com/office/powerpoint/2010/main" val="2671503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4905E-168E-5FE7-7357-38B79DF158AA}"/>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Writing to MongoDB Collection</a:t>
            </a:r>
            <a:endParaRPr lang="en-US" dirty="0"/>
          </a:p>
        </p:txBody>
      </p:sp>
      <p:pic>
        <p:nvPicPr>
          <p:cNvPr id="4" name="Picture 3">
            <a:extLst>
              <a:ext uri="{FF2B5EF4-FFF2-40B4-BE49-F238E27FC236}">
                <a16:creationId xmlns:a16="http://schemas.microsoft.com/office/drawing/2014/main" id="{14E5A069-7DA3-7E6F-1404-C8AAD329B9C0}"/>
              </a:ext>
            </a:extLst>
          </p:cNvPr>
          <p:cNvPicPr>
            <a:picLocks noChangeAspect="1"/>
          </p:cNvPicPr>
          <p:nvPr/>
        </p:nvPicPr>
        <p:blipFill>
          <a:blip r:embed="rId2"/>
          <a:stretch>
            <a:fillRect/>
          </a:stretch>
        </p:blipFill>
        <p:spPr>
          <a:xfrm>
            <a:off x="244098" y="2067651"/>
            <a:ext cx="4095426" cy="2912923"/>
          </a:xfrm>
          <a:prstGeom prst="rect">
            <a:avLst/>
          </a:prstGeom>
        </p:spPr>
      </p:pic>
      <p:pic>
        <p:nvPicPr>
          <p:cNvPr id="5" name="Picture 4">
            <a:extLst>
              <a:ext uri="{FF2B5EF4-FFF2-40B4-BE49-F238E27FC236}">
                <a16:creationId xmlns:a16="http://schemas.microsoft.com/office/drawing/2014/main" id="{E622D88C-5611-A3CC-AF2F-77A7B8133877}"/>
              </a:ext>
            </a:extLst>
          </p:cNvPr>
          <p:cNvPicPr>
            <a:picLocks noChangeAspect="1"/>
          </p:cNvPicPr>
          <p:nvPr/>
        </p:nvPicPr>
        <p:blipFill>
          <a:blip r:embed="rId3"/>
          <a:stretch>
            <a:fillRect/>
          </a:stretch>
        </p:blipFill>
        <p:spPr>
          <a:xfrm>
            <a:off x="4572000" y="2067651"/>
            <a:ext cx="3988551" cy="2916936"/>
          </a:xfrm>
          <a:prstGeom prst="rect">
            <a:avLst/>
          </a:prstGeom>
        </p:spPr>
      </p:pic>
      <p:sp>
        <p:nvSpPr>
          <p:cNvPr id="6" name="TextBox 5">
            <a:extLst>
              <a:ext uri="{FF2B5EF4-FFF2-40B4-BE49-F238E27FC236}">
                <a16:creationId xmlns:a16="http://schemas.microsoft.com/office/drawing/2014/main" id="{64DE1B4A-E7D4-C358-5015-0D64120B943C}"/>
              </a:ext>
            </a:extLst>
          </p:cNvPr>
          <p:cNvSpPr txBox="1"/>
          <p:nvPr/>
        </p:nvSpPr>
        <p:spPr>
          <a:xfrm>
            <a:off x="244098" y="1759874"/>
            <a:ext cx="2146516" cy="307777"/>
          </a:xfrm>
          <a:prstGeom prst="rect">
            <a:avLst/>
          </a:prstGeom>
          <a:noFill/>
        </p:spPr>
        <p:txBody>
          <a:bodyPr wrap="square" rtlCol="0">
            <a:spAutoFit/>
          </a:bodyPr>
          <a:lstStyle/>
          <a:p>
            <a:r>
              <a:rPr lang="en-US" dirty="0"/>
              <a:t>Entire Data:</a:t>
            </a:r>
          </a:p>
        </p:txBody>
      </p:sp>
      <p:sp>
        <p:nvSpPr>
          <p:cNvPr id="7" name="TextBox 6">
            <a:extLst>
              <a:ext uri="{FF2B5EF4-FFF2-40B4-BE49-F238E27FC236}">
                <a16:creationId xmlns:a16="http://schemas.microsoft.com/office/drawing/2014/main" id="{CB893B0A-3F2D-771B-8D78-5E5E1310B079}"/>
              </a:ext>
            </a:extLst>
          </p:cNvPr>
          <p:cNvSpPr txBox="1"/>
          <p:nvPr/>
        </p:nvSpPr>
        <p:spPr>
          <a:xfrm>
            <a:off x="4572000" y="1795289"/>
            <a:ext cx="2146516" cy="307777"/>
          </a:xfrm>
          <a:prstGeom prst="rect">
            <a:avLst/>
          </a:prstGeom>
          <a:noFill/>
        </p:spPr>
        <p:txBody>
          <a:bodyPr wrap="square" rtlCol="0">
            <a:spAutoFit/>
          </a:bodyPr>
          <a:lstStyle/>
          <a:p>
            <a:r>
              <a:rPr lang="en-US" dirty="0"/>
              <a:t>Cleaned Data:</a:t>
            </a:r>
          </a:p>
        </p:txBody>
      </p:sp>
      <p:pic>
        <p:nvPicPr>
          <p:cNvPr id="8" name="Picture 7">
            <a:extLst>
              <a:ext uri="{FF2B5EF4-FFF2-40B4-BE49-F238E27FC236}">
                <a16:creationId xmlns:a16="http://schemas.microsoft.com/office/drawing/2014/main" id="{67E85B75-44BA-483F-6B6D-EB016FD2FD6B}"/>
              </a:ext>
            </a:extLst>
          </p:cNvPr>
          <p:cNvPicPr>
            <a:picLocks noChangeAspect="1"/>
          </p:cNvPicPr>
          <p:nvPr/>
        </p:nvPicPr>
        <p:blipFill>
          <a:blip r:embed="rId4"/>
          <a:stretch>
            <a:fillRect/>
          </a:stretch>
        </p:blipFill>
        <p:spPr>
          <a:xfrm>
            <a:off x="644797" y="1239121"/>
            <a:ext cx="7234475" cy="539496"/>
          </a:xfrm>
          <a:prstGeom prst="rect">
            <a:avLst/>
          </a:prstGeom>
        </p:spPr>
      </p:pic>
    </p:spTree>
    <p:extLst>
      <p:ext uri="{BB962C8B-B14F-4D97-AF65-F5344CB8AC3E}">
        <p14:creationId xmlns:p14="http://schemas.microsoft.com/office/powerpoint/2010/main" val="115133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53A61-BF8B-A8D0-5E76-A1AF33FE80BB}"/>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Loading the Cleaned Data from MongoDB</a:t>
            </a:r>
            <a:endParaRPr lang="en-US" dirty="0"/>
          </a:p>
        </p:txBody>
      </p:sp>
      <p:pic>
        <p:nvPicPr>
          <p:cNvPr id="4" name="Picture 3">
            <a:extLst>
              <a:ext uri="{FF2B5EF4-FFF2-40B4-BE49-F238E27FC236}">
                <a16:creationId xmlns:a16="http://schemas.microsoft.com/office/drawing/2014/main" id="{A5785771-CF12-0961-4D53-3132231C90A5}"/>
              </a:ext>
            </a:extLst>
          </p:cNvPr>
          <p:cNvPicPr>
            <a:picLocks noChangeAspect="1"/>
          </p:cNvPicPr>
          <p:nvPr/>
        </p:nvPicPr>
        <p:blipFill>
          <a:blip r:embed="rId2"/>
          <a:stretch>
            <a:fillRect/>
          </a:stretch>
        </p:blipFill>
        <p:spPr>
          <a:xfrm>
            <a:off x="311701" y="1464589"/>
            <a:ext cx="4314544" cy="3090403"/>
          </a:xfrm>
          <a:prstGeom prst="rect">
            <a:avLst/>
          </a:prstGeom>
        </p:spPr>
      </p:pic>
      <p:pic>
        <p:nvPicPr>
          <p:cNvPr id="5" name="Picture 4">
            <a:extLst>
              <a:ext uri="{FF2B5EF4-FFF2-40B4-BE49-F238E27FC236}">
                <a16:creationId xmlns:a16="http://schemas.microsoft.com/office/drawing/2014/main" id="{0D082C0F-9B4B-E454-A8CC-70657AEB32E6}"/>
              </a:ext>
            </a:extLst>
          </p:cNvPr>
          <p:cNvPicPr>
            <a:picLocks noChangeAspect="1"/>
          </p:cNvPicPr>
          <p:nvPr/>
        </p:nvPicPr>
        <p:blipFill>
          <a:blip r:embed="rId3"/>
          <a:stretch>
            <a:fillRect/>
          </a:stretch>
        </p:blipFill>
        <p:spPr>
          <a:xfrm>
            <a:off x="4990454" y="1379349"/>
            <a:ext cx="3232294" cy="3360366"/>
          </a:xfrm>
          <a:prstGeom prst="rect">
            <a:avLst/>
          </a:prstGeom>
        </p:spPr>
      </p:pic>
    </p:spTree>
    <p:extLst>
      <p:ext uri="{BB962C8B-B14F-4D97-AF65-F5344CB8AC3E}">
        <p14:creationId xmlns:p14="http://schemas.microsoft.com/office/powerpoint/2010/main" val="647827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F6D1-70C2-4880-2C17-369306410EE8}"/>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Predictions of ARR DELAY</a:t>
            </a:r>
            <a:endParaRPr lang="en-US" dirty="0"/>
          </a:p>
        </p:txBody>
      </p:sp>
      <p:pic>
        <p:nvPicPr>
          <p:cNvPr id="4" name="Picture 3">
            <a:extLst>
              <a:ext uri="{FF2B5EF4-FFF2-40B4-BE49-F238E27FC236}">
                <a16:creationId xmlns:a16="http://schemas.microsoft.com/office/drawing/2014/main" id="{9668C89B-3BA9-E439-8057-306F0AC43F3D}"/>
              </a:ext>
            </a:extLst>
          </p:cNvPr>
          <p:cNvPicPr>
            <a:picLocks noChangeAspect="1"/>
          </p:cNvPicPr>
          <p:nvPr/>
        </p:nvPicPr>
        <p:blipFill>
          <a:blip r:embed="rId2"/>
          <a:stretch>
            <a:fillRect/>
          </a:stretch>
        </p:blipFill>
        <p:spPr>
          <a:xfrm>
            <a:off x="170481" y="1530227"/>
            <a:ext cx="2543907" cy="3505483"/>
          </a:xfrm>
          <a:prstGeom prst="rect">
            <a:avLst/>
          </a:prstGeom>
        </p:spPr>
      </p:pic>
      <p:pic>
        <p:nvPicPr>
          <p:cNvPr id="5" name="Picture 4">
            <a:extLst>
              <a:ext uri="{FF2B5EF4-FFF2-40B4-BE49-F238E27FC236}">
                <a16:creationId xmlns:a16="http://schemas.microsoft.com/office/drawing/2014/main" id="{97918D55-7F01-D4E8-681F-8F90C628C5BE}"/>
              </a:ext>
            </a:extLst>
          </p:cNvPr>
          <p:cNvPicPr>
            <a:picLocks noChangeAspect="1"/>
          </p:cNvPicPr>
          <p:nvPr/>
        </p:nvPicPr>
        <p:blipFill>
          <a:blip r:embed="rId3"/>
          <a:stretch>
            <a:fillRect/>
          </a:stretch>
        </p:blipFill>
        <p:spPr>
          <a:xfrm>
            <a:off x="2936064" y="1530227"/>
            <a:ext cx="2723481" cy="3419856"/>
          </a:xfrm>
          <a:prstGeom prst="rect">
            <a:avLst/>
          </a:prstGeom>
        </p:spPr>
      </p:pic>
      <p:pic>
        <p:nvPicPr>
          <p:cNvPr id="6" name="Picture 5">
            <a:extLst>
              <a:ext uri="{FF2B5EF4-FFF2-40B4-BE49-F238E27FC236}">
                <a16:creationId xmlns:a16="http://schemas.microsoft.com/office/drawing/2014/main" id="{ABC4D804-3423-985F-C54B-231D464DB0FE}"/>
              </a:ext>
            </a:extLst>
          </p:cNvPr>
          <p:cNvPicPr>
            <a:picLocks noChangeAspect="1"/>
          </p:cNvPicPr>
          <p:nvPr/>
        </p:nvPicPr>
        <p:blipFill>
          <a:blip r:embed="rId4"/>
          <a:stretch>
            <a:fillRect/>
          </a:stretch>
        </p:blipFill>
        <p:spPr>
          <a:xfrm>
            <a:off x="5881222" y="1530226"/>
            <a:ext cx="2871984" cy="3359023"/>
          </a:xfrm>
          <a:prstGeom prst="rect">
            <a:avLst/>
          </a:prstGeom>
        </p:spPr>
      </p:pic>
      <p:sp>
        <p:nvSpPr>
          <p:cNvPr id="7" name="TextBox 6">
            <a:extLst>
              <a:ext uri="{FF2B5EF4-FFF2-40B4-BE49-F238E27FC236}">
                <a16:creationId xmlns:a16="http://schemas.microsoft.com/office/drawing/2014/main" id="{90CF11C3-2499-50E3-1B44-DD20DDCD22B4}"/>
              </a:ext>
            </a:extLst>
          </p:cNvPr>
          <p:cNvSpPr txBox="1"/>
          <p:nvPr/>
        </p:nvSpPr>
        <p:spPr>
          <a:xfrm>
            <a:off x="635137" y="1228282"/>
            <a:ext cx="2146516" cy="307777"/>
          </a:xfrm>
          <a:prstGeom prst="rect">
            <a:avLst/>
          </a:prstGeom>
          <a:noFill/>
        </p:spPr>
        <p:txBody>
          <a:bodyPr wrap="square" rtlCol="0">
            <a:spAutoFit/>
          </a:bodyPr>
          <a:lstStyle/>
          <a:p>
            <a:r>
              <a:rPr lang="en-US" dirty="0"/>
              <a:t>Linear Regression</a:t>
            </a:r>
          </a:p>
        </p:txBody>
      </p:sp>
      <p:sp>
        <p:nvSpPr>
          <p:cNvPr id="8" name="TextBox 7">
            <a:extLst>
              <a:ext uri="{FF2B5EF4-FFF2-40B4-BE49-F238E27FC236}">
                <a16:creationId xmlns:a16="http://schemas.microsoft.com/office/drawing/2014/main" id="{59F0FD0C-7289-BEEF-5C3E-1370294AF7F0}"/>
              </a:ext>
            </a:extLst>
          </p:cNvPr>
          <p:cNvSpPr txBox="1"/>
          <p:nvPr/>
        </p:nvSpPr>
        <p:spPr>
          <a:xfrm>
            <a:off x="3058684" y="1228283"/>
            <a:ext cx="2146516" cy="307777"/>
          </a:xfrm>
          <a:prstGeom prst="rect">
            <a:avLst/>
          </a:prstGeom>
          <a:noFill/>
        </p:spPr>
        <p:txBody>
          <a:bodyPr wrap="square" rtlCol="0">
            <a:spAutoFit/>
          </a:bodyPr>
          <a:lstStyle/>
          <a:p>
            <a:r>
              <a:rPr lang="en-US" dirty="0"/>
              <a:t>Decision Tree Regressor</a:t>
            </a:r>
          </a:p>
        </p:txBody>
      </p:sp>
      <p:sp>
        <p:nvSpPr>
          <p:cNvPr id="9" name="TextBox 8">
            <a:extLst>
              <a:ext uri="{FF2B5EF4-FFF2-40B4-BE49-F238E27FC236}">
                <a16:creationId xmlns:a16="http://schemas.microsoft.com/office/drawing/2014/main" id="{731C246C-7F2A-D994-A15B-AD0846922D7B}"/>
              </a:ext>
            </a:extLst>
          </p:cNvPr>
          <p:cNvSpPr txBox="1"/>
          <p:nvPr/>
        </p:nvSpPr>
        <p:spPr>
          <a:xfrm>
            <a:off x="5859158" y="1222449"/>
            <a:ext cx="2319183" cy="307777"/>
          </a:xfrm>
          <a:prstGeom prst="rect">
            <a:avLst/>
          </a:prstGeom>
          <a:noFill/>
        </p:spPr>
        <p:txBody>
          <a:bodyPr wrap="square" rtlCol="0">
            <a:spAutoFit/>
          </a:bodyPr>
          <a:lstStyle/>
          <a:p>
            <a:r>
              <a:rPr lang="en-US" dirty="0"/>
              <a:t>Random Forest Regressor</a:t>
            </a:r>
          </a:p>
        </p:txBody>
      </p:sp>
    </p:spTree>
    <p:extLst>
      <p:ext uri="{BB962C8B-B14F-4D97-AF65-F5344CB8AC3E}">
        <p14:creationId xmlns:p14="http://schemas.microsoft.com/office/powerpoint/2010/main" val="426651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F2FF7-601D-C6BB-5663-F2FED7B1B0EE}"/>
              </a:ext>
            </a:extLst>
          </p:cNvPr>
          <p:cNvSpPr>
            <a:spLocks noGrp="1"/>
          </p:cNvSpPr>
          <p:nvPr>
            <p:ph type="title"/>
          </p:nvPr>
        </p:nvSpPr>
        <p:spPr/>
        <p:txBody>
          <a:bodyPr/>
          <a:lstStyle/>
          <a:p>
            <a:r>
              <a:rPr lang="en-US" sz="2800" u="sng" dirty="0">
                <a:solidFill>
                  <a:srgbClr val="FFC000"/>
                </a:solidFill>
                <a:cs typeface="Adelle Sans Devanagari"/>
              </a:rPr>
              <a:t>Description And Problem Statement </a:t>
            </a:r>
            <a:endParaRPr lang="en-IN" dirty="0"/>
          </a:p>
        </p:txBody>
      </p:sp>
      <p:sp>
        <p:nvSpPr>
          <p:cNvPr id="5" name="Text Placeholder 4">
            <a:extLst>
              <a:ext uri="{FF2B5EF4-FFF2-40B4-BE49-F238E27FC236}">
                <a16:creationId xmlns:a16="http://schemas.microsoft.com/office/drawing/2014/main" id="{19F20364-BB6C-13AA-5F03-FAAF18F90369}"/>
              </a:ext>
            </a:extLst>
          </p:cNvPr>
          <p:cNvSpPr>
            <a:spLocks noGrp="1"/>
          </p:cNvSpPr>
          <p:nvPr>
            <p:ph type="body" idx="1"/>
          </p:nvPr>
        </p:nvSpPr>
        <p:spPr/>
        <p:txBody>
          <a:bodyPr/>
          <a:lstStyle/>
          <a:p>
            <a:pPr marL="114300" indent="0">
              <a:buNone/>
            </a:pPr>
            <a:endParaRPr lang="en-US" sz="1100" dirty="0"/>
          </a:p>
          <a:p>
            <a:pPr algn="just"/>
            <a:r>
              <a:rPr lang="en-US" sz="1200" dirty="0">
                <a:solidFill>
                  <a:schemeClr val="tx1"/>
                </a:solidFill>
              </a:rPr>
              <a:t>Flight delay analysis and prediction aim to provide valuable insights into the likelihood and potential causes of flight delays. By utilizing historical data, weather patterns, and other relevant factors, sophisticated models and algorithms can forecast the probability of delays. This analysis enables airlines to anticipate and mitigate potential disruptions, improving operational efficiency and passenger satisfaction</a:t>
            </a:r>
          </a:p>
          <a:p>
            <a:pPr marL="114300" indent="0" algn="just">
              <a:buNone/>
            </a:pPr>
            <a:endParaRPr lang="en-US" sz="1200" dirty="0">
              <a:solidFill>
                <a:schemeClr val="tx1"/>
              </a:solidFill>
            </a:endParaRPr>
          </a:p>
          <a:p>
            <a:pPr algn="just"/>
            <a:r>
              <a:rPr lang="en-US" sz="1200" dirty="0">
                <a:solidFill>
                  <a:schemeClr val="tx1"/>
                </a:solidFill>
              </a:rPr>
              <a:t>In order to address this issue, accurate prediction of flight delays becomes crucial. By accurately predicting these delays, passengers can be better prepared for potential disruptions to their journeys. Additionally, airlines can proactively respond to the causes of delays, taking necessary measures to minimize their negative impact.</a:t>
            </a:r>
          </a:p>
          <a:p>
            <a:pPr marL="114300" indent="0" algn="just">
              <a:buNone/>
            </a:pPr>
            <a:endParaRPr lang="en-US" sz="1200" dirty="0">
              <a:solidFill>
                <a:schemeClr val="tx1"/>
              </a:solidFill>
            </a:endParaRPr>
          </a:p>
          <a:p>
            <a:pPr algn="just"/>
            <a:r>
              <a:rPr lang="en-US" sz="1200" dirty="0">
                <a:solidFill>
                  <a:schemeClr val="tx1"/>
                </a:solidFill>
              </a:rPr>
              <a:t>In this context, the development of advanced prediction models and data-driven approaches plays a vital role in the aviation industry. These tools empower airlines to make informed decisions, optimize their resources, and implement proactive measures to minimize the impact of flight delays. By leveraging technology and data analytics, the industry can strive towards more efficient and reliable air travel, benefiting both passengers and airlines alike.</a:t>
            </a:r>
          </a:p>
        </p:txBody>
      </p:sp>
    </p:spTree>
    <p:extLst>
      <p:ext uri="{BB962C8B-B14F-4D97-AF65-F5344CB8AC3E}">
        <p14:creationId xmlns:p14="http://schemas.microsoft.com/office/powerpoint/2010/main" val="427575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D9D32-5D82-A697-BFBB-E3B523AA943E}"/>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Predictions of DEP DELAY</a:t>
            </a:r>
            <a:endParaRPr lang="en-US" dirty="0"/>
          </a:p>
        </p:txBody>
      </p:sp>
      <p:pic>
        <p:nvPicPr>
          <p:cNvPr id="4" name="Picture 3">
            <a:extLst>
              <a:ext uri="{FF2B5EF4-FFF2-40B4-BE49-F238E27FC236}">
                <a16:creationId xmlns:a16="http://schemas.microsoft.com/office/drawing/2014/main" id="{020D4D67-4AB8-C34B-4ACC-5D036D0095A3}"/>
              </a:ext>
            </a:extLst>
          </p:cNvPr>
          <p:cNvPicPr>
            <a:picLocks noChangeAspect="1"/>
          </p:cNvPicPr>
          <p:nvPr/>
        </p:nvPicPr>
        <p:blipFill>
          <a:blip r:embed="rId2"/>
          <a:stretch>
            <a:fillRect/>
          </a:stretch>
        </p:blipFill>
        <p:spPr>
          <a:xfrm>
            <a:off x="256635" y="1530225"/>
            <a:ext cx="2912770" cy="2963525"/>
          </a:xfrm>
          <a:prstGeom prst="rect">
            <a:avLst/>
          </a:prstGeom>
        </p:spPr>
      </p:pic>
      <p:sp>
        <p:nvSpPr>
          <p:cNvPr id="5" name="TextBox 4">
            <a:extLst>
              <a:ext uri="{FF2B5EF4-FFF2-40B4-BE49-F238E27FC236}">
                <a16:creationId xmlns:a16="http://schemas.microsoft.com/office/drawing/2014/main" id="{234824E2-0A62-9046-95CD-1F621ED3C018}"/>
              </a:ext>
            </a:extLst>
          </p:cNvPr>
          <p:cNvSpPr txBox="1"/>
          <p:nvPr/>
        </p:nvSpPr>
        <p:spPr>
          <a:xfrm>
            <a:off x="472698" y="1222450"/>
            <a:ext cx="2146516" cy="307777"/>
          </a:xfrm>
          <a:prstGeom prst="rect">
            <a:avLst/>
          </a:prstGeom>
          <a:noFill/>
        </p:spPr>
        <p:txBody>
          <a:bodyPr wrap="square" rtlCol="0">
            <a:spAutoFit/>
          </a:bodyPr>
          <a:lstStyle/>
          <a:p>
            <a:r>
              <a:rPr lang="en-US" dirty="0"/>
              <a:t>Linear Regression</a:t>
            </a:r>
          </a:p>
        </p:txBody>
      </p:sp>
      <p:pic>
        <p:nvPicPr>
          <p:cNvPr id="6" name="Picture 5">
            <a:extLst>
              <a:ext uri="{FF2B5EF4-FFF2-40B4-BE49-F238E27FC236}">
                <a16:creationId xmlns:a16="http://schemas.microsoft.com/office/drawing/2014/main" id="{EADDA71B-7D34-7D16-213A-90716E235A97}"/>
              </a:ext>
            </a:extLst>
          </p:cNvPr>
          <p:cNvPicPr>
            <a:picLocks noChangeAspect="1"/>
          </p:cNvPicPr>
          <p:nvPr/>
        </p:nvPicPr>
        <p:blipFill>
          <a:blip r:embed="rId3"/>
          <a:stretch>
            <a:fillRect/>
          </a:stretch>
        </p:blipFill>
        <p:spPr>
          <a:xfrm>
            <a:off x="3285500" y="1575309"/>
            <a:ext cx="2881212" cy="2857206"/>
          </a:xfrm>
          <a:prstGeom prst="rect">
            <a:avLst/>
          </a:prstGeom>
        </p:spPr>
      </p:pic>
      <p:sp>
        <p:nvSpPr>
          <p:cNvPr id="8" name="TextBox 7">
            <a:extLst>
              <a:ext uri="{FF2B5EF4-FFF2-40B4-BE49-F238E27FC236}">
                <a16:creationId xmlns:a16="http://schemas.microsoft.com/office/drawing/2014/main" id="{DB801A11-734A-33EE-3309-4885A4D7B64A}"/>
              </a:ext>
            </a:extLst>
          </p:cNvPr>
          <p:cNvSpPr txBox="1"/>
          <p:nvPr/>
        </p:nvSpPr>
        <p:spPr>
          <a:xfrm>
            <a:off x="3240057" y="1222449"/>
            <a:ext cx="2146516" cy="307777"/>
          </a:xfrm>
          <a:prstGeom prst="rect">
            <a:avLst/>
          </a:prstGeom>
          <a:noFill/>
        </p:spPr>
        <p:txBody>
          <a:bodyPr wrap="square" rtlCol="0">
            <a:spAutoFit/>
          </a:bodyPr>
          <a:lstStyle/>
          <a:p>
            <a:r>
              <a:rPr lang="en-US" dirty="0"/>
              <a:t>Decision Tree Regressor</a:t>
            </a:r>
          </a:p>
        </p:txBody>
      </p:sp>
      <p:pic>
        <p:nvPicPr>
          <p:cNvPr id="9" name="Picture 8">
            <a:extLst>
              <a:ext uri="{FF2B5EF4-FFF2-40B4-BE49-F238E27FC236}">
                <a16:creationId xmlns:a16="http://schemas.microsoft.com/office/drawing/2014/main" id="{D8B829C3-9712-4B1D-56B8-F9EEB14CA23D}"/>
              </a:ext>
            </a:extLst>
          </p:cNvPr>
          <p:cNvPicPr>
            <a:picLocks noChangeAspect="1"/>
          </p:cNvPicPr>
          <p:nvPr/>
        </p:nvPicPr>
        <p:blipFill>
          <a:blip r:embed="rId4"/>
          <a:stretch>
            <a:fillRect/>
          </a:stretch>
        </p:blipFill>
        <p:spPr>
          <a:xfrm>
            <a:off x="6222921" y="1575309"/>
            <a:ext cx="2799196" cy="2787464"/>
          </a:xfrm>
          <a:prstGeom prst="rect">
            <a:avLst/>
          </a:prstGeom>
        </p:spPr>
      </p:pic>
      <p:sp>
        <p:nvSpPr>
          <p:cNvPr id="12" name="TextBox 11">
            <a:extLst>
              <a:ext uri="{FF2B5EF4-FFF2-40B4-BE49-F238E27FC236}">
                <a16:creationId xmlns:a16="http://schemas.microsoft.com/office/drawing/2014/main" id="{5D270A86-45A9-F626-7F37-36053CE6C5BE}"/>
              </a:ext>
            </a:extLst>
          </p:cNvPr>
          <p:cNvSpPr txBox="1"/>
          <p:nvPr/>
        </p:nvSpPr>
        <p:spPr>
          <a:xfrm>
            <a:off x="6282810" y="1222448"/>
            <a:ext cx="2319183" cy="307777"/>
          </a:xfrm>
          <a:prstGeom prst="rect">
            <a:avLst/>
          </a:prstGeom>
          <a:noFill/>
        </p:spPr>
        <p:txBody>
          <a:bodyPr wrap="square" rtlCol="0">
            <a:spAutoFit/>
          </a:bodyPr>
          <a:lstStyle/>
          <a:p>
            <a:r>
              <a:rPr lang="en-US" dirty="0"/>
              <a:t>Random Forest Regressor</a:t>
            </a:r>
          </a:p>
        </p:txBody>
      </p:sp>
      <p:sp>
        <p:nvSpPr>
          <p:cNvPr id="13" name="TextBox 12">
            <a:extLst>
              <a:ext uri="{FF2B5EF4-FFF2-40B4-BE49-F238E27FC236}">
                <a16:creationId xmlns:a16="http://schemas.microsoft.com/office/drawing/2014/main" id="{B82267A2-A4ED-DB14-8A24-8590C59752ED}"/>
              </a:ext>
            </a:extLst>
          </p:cNvPr>
          <p:cNvSpPr txBox="1"/>
          <p:nvPr/>
        </p:nvSpPr>
        <p:spPr>
          <a:xfrm>
            <a:off x="311700" y="4602997"/>
            <a:ext cx="8142625" cy="523220"/>
          </a:xfrm>
          <a:prstGeom prst="rect">
            <a:avLst/>
          </a:prstGeom>
          <a:noFill/>
        </p:spPr>
        <p:txBody>
          <a:bodyPr wrap="square" rtlCol="0">
            <a:spAutoFit/>
          </a:bodyPr>
          <a:lstStyle/>
          <a:p>
            <a:r>
              <a:rPr lang="en-US" b="1" u="sng" dirty="0"/>
              <a:t>Note</a:t>
            </a:r>
            <a:r>
              <a:rPr lang="en-US" b="1" dirty="0"/>
              <a:t> :- </a:t>
            </a:r>
            <a:r>
              <a:rPr lang="en-US" dirty="0"/>
              <a:t>Here the predictions may not be accurate for top 20 rows but for overall data the prediction is good which can be observed through RMSE and r2 scores.</a:t>
            </a:r>
          </a:p>
        </p:txBody>
      </p:sp>
    </p:spTree>
    <p:extLst>
      <p:ext uri="{BB962C8B-B14F-4D97-AF65-F5344CB8AC3E}">
        <p14:creationId xmlns:p14="http://schemas.microsoft.com/office/powerpoint/2010/main" val="222837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9CC95-8DAE-9BE3-AA7B-2C11CD418080}"/>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Comparison of ARR DELAY Predictions</a:t>
            </a:r>
            <a:endParaRPr lang="en-US" dirty="0"/>
          </a:p>
        </p:txBody>
      </p:sp>
      <p:pic>
        <p:nvPicPr>
          <p:cNvPr id="4" name="Picture 3">
            <a:extLst>
              <a:ext uri="{FF2B5EF4-FFF2-40B4-BE49-F238E27FC236}">
                <a16:creationId xmlns:a16="http://schemas.microsoft.com/office/drawing/2014/main" id="{230F4F28-A529-B32F-C38E-34E81119BBCC}"/>
              </a:ext>
            </a:extLst>
          </p:cNvPr>
          <p:cNvPicPr>
            <a:picLocks noChangeAspect="1"/>
          </p:cNvPicPr>
          <p:nvPr/>
        </p:nvPicPr>
        <p:blipFill>
          <a:blip r:embed="rId2"/>
          <a:stretch>
            <a:fillRect/>
          </a:stretch>
        </p:blipFill>
        <p:spPr>
          <a:xfrm>
            <a:off x="687177" y="1752046"/>
            <a:ext cx="3187770" cy="2818754"/>
          </a:xfrm>
          <a:prstGeom prst="rect">
            <a:avLst/>
          </a:prstGeom>
        </p:spPr>
      </p:pic>
      <p:pic>
        <p:nvPicPr>
          <p:cNvPr id="5" name="Picture 4">
            <a:extLst>
              <a:ext uri="{FF2B5EF4-FFF2-40B4-BE49-F238E27FC236}">
                <a16:creationId xmlns:a16="http://schemas.microsoft.com/office/drawing/2014/main" id="{30E0597D-B8C0-69F7-0C1B-502C807496DF}"/>
              </a:ext>
            </a:extLst>
          </p:cNvPr>
          <p:cNvPicPr>
            <a:picLocks noChangeAspect="1"/>
          </p:cNvPicPr>
          <p:nvPr/>
        </p:nvPicPr>
        <p:blipFill>
          <a:blip r:embed="rId3"/>
          <a:stretch>
            <a:fillRect/>
          </a:stretch>
        </p:blipFill>
        <p:spPr>
          <a:xfrm>
            <a:off x="4160617" y="1660621"/>
            <a:ext cx="3867505" cy="3062675"/>
          </a:xfrm>
          <a:prstGeom prst="rect">
            <a:avLst/>
          </a:prstGeom>
        </p:spPr>
      </p:pic>
    </p:spTree>
    <p:extLst>
      <p:ext uri="{BB962C8B-B14F-4D97-AF65-F5344CB8AC3E}">
        <p14:creationId xmlns:p14="http://schemas.microsoft.com/office/powerpoint/2010/main" val="856223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3F36E-7E7F-6941-37CB-5052FD3C04B2}"/>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Comparison of DEP DELAY Predictions</a:t>
            </a:r>
            <a:endParaRPr lang="en-US" dirty="0"/>
          </a:p>
        </p:txBody>
      </p:sp>
      <p:pic>
        <p:nvPicPr>
          <p:cNvPr id="4" name="Picture 3">
            <a:extLst>
              <a:ext uri="{FF2B5EF4-FFF2-40B4-BE49-F238E27FC236}">
                <a16:creationId xmlns:a16="http://schemas.microsoft.com/office/drawing/2014/main" id="{9FED9FC1-DB05-09FC-663E-77AD1B1168D5}"/>
              </a:ext>
            </a:extLst>
          </p:cNvPr>
          <p:cNvPicPr>
            <a:picLocks noChangeAspect="1"/>
          </p:cNvPicPr>
          <p:nvPr/>
        </p:nvPicPr>
        <p:blipFill>
          <a:blip r:embed="rId2"/>
          <a:stretch>
            <a:fillRect/>
          </a:stretch>
        </p:blipFill>
        <p:spPr>
          <a:xfrm>
            <a:off x="607327" y="1642820"/>
            <a:ext cx="3387047" cy="3151968"/>
          </a:xfrm>
          <a:prstGeom prst="rect">
            <a:avLst/>
          </a:prstGeom>
        </p:spPr>
      </p:pic>
      <p:pic>
        <p:nvPicPr>
          <p:cNvPr id="5" name="Picture 4">
            <a:extLst>
              <a:ext uri="{FF2B5EF4-FFF2-40B4-BE49-F238E27FC236}">
                <a16:creationId xmlns:a16="http://schemas.microsoft.com/office/drawing/2014/main" id="{AEF0EC1F-85E0-9224-D32E-61FC9A1D42E8}"/>
              </a:ext>
            </a:extLst>
          </p:cNvPr>
          <p:cNvPicPr>
            <a:picLocks noChangeAspect="1"/>
          </p:cNvPicPr>
          <p:nvPr/>
        </p:nvPicPr>
        <p:blipFill>
          <a:blip r:embed="rId3"/>
          <a:stretch>
            <a:fillRect/>
          </a:stretch>
        </p:blipFill>
        <p:spPr>
          <a:xfrm>
            <a:off x="4432840" y="1642819"/>
            <a:ext cx="3931549" cy="3151969"/>
          </a:xfrm>
          <a:prstGeom prst="rect">
            <a:avLst/>
          </a:prstGeom>
        </p:spPr>
      </p:pic>
    </p:spTree>
    <p:extLst>
      <p:ext uri="{BB962C8B-B14F-4D97-AF65-F5344CB8AC3E}">
        <p14:creationId xmlns:p14="http://schemas.microsoft.com/office/powerpoint/2010/main" val="733739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277E52-D87B-261A-3D3E-48E6EECDA755}"/>
              </a:ext>
            </a:extLst>
          </p:cNvPr>
          <p:cNvPicPr>
            <a:picLocks noChangeAspect="1"/>
          </p:cNvPicPr>
          <p:nvPr/>
        </p:nvPicPr>
        <p:blipFill>
          <a:blip r:embed="rId2"/>
          <a:stretch>
            <a:fillRect/>
          </a:stretch>
        </p:blipFill>
        <p:spPr>
          <a:xfrm>
            <a:off x="4680489" y="1518834"/>
            <a:ext cx="4277523" cy="2772314"/>
          </a:xfrm>
          <a:prstGeom prst="rect">
            <a:avLst/>
          </a:prstGeom>
        </p:spPr>
      </p:pic>
      <p:sp>
        <p:nvSpPr>
          <p:cNvPr id="2" name="Title 1">
            <a:extLst>
              <a:ext uri="{FF2B5EF4-FFF2-40B4-BE49-F238E27FC236}">
                <a16:creationId xmlns:a16="http://schemas.microsoft.com/office/drawing/2014/main" id="{0DAC08AD-8AB4-BBF3-C44F-4578763CFB88}"/>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Predictions</a:t>
            </a:r>
            <a:endParaRPr lang="en-US" dirty="0"/>
          </a:p>
        </p:txBody>
      </p:sp>
      <p:pic>
        <p:nvPicPr>
          <p:cNvPr id="4" name="Picture 3">
            <a:extLst>
              <a:ext uri="{FF2B5EF4-FFF2-40B4-BE49-F238E27FC236}">
                <a16:creationId xmlns:a16="http://schemas.microsoft.com/office/drawing/2014/main" id="{F2A5AAD8-5225-BCCD-37FA-AB962946F5B2}"/>
              </a:ext>
            </a:extLst>
          </p:cNvPr>
          <p:cNvPicPr>
            <a:picLocks noChangeAspect="1"/>
          </p:cNvPicPr>
          <p:nvPr/>
        </p:nvPicPr>
        <p:blipFill>
          <a:blip r:embed="rId3"/>
          <a:stretch>
            <a:fillRect/>
          </a:stretch>
        </p:blipFill>
        <p:spPr>
          <a:xfrm>
            <a:off x="185988" y="1518834"/>
            <a:ext cx="4277524" cy="2913681"/>
          </a:xfrm>
          <a:prstGeom prst="rect">
            <a:avLst/>
          </a:prstGeom>
        </p:spPr>
      </p:pic>
    </p:spTree>
    <p:extLst>
      <p:ext uri="{BB962C8B-B14F-4D97-AF65-F5344CB8AC3E}">
        <p14:creationId xmlns:p14="http://schemas.microsoft.com/office/powerpoint/2010/main" val="1841394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350A-2F79-A132-6863-0B060CEDBAF0}"/>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Data Visualization</a:t>
            </a:r>
            <a:endParaRPr lang="en-US" dirty="0"/>
          </a:p>
        </p:txBody>
      </p:sp>
      <p:pic>
        <p:nvPicPr>
          <p:cNvPr id="3074" name="Picture 2">
            <a:extLst>
              <a:ext uri="{FF2B5EF4-FFF2-40B4-BE49-F238E27FC236}">
                <a16:creationId xmlns:a16="http://schemas.microsoft.com/office/drawing/2014/main" id="{A0F98FEE-65D6-4CF5-2FBF-33B640B63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588576"/>
            <a:ext cx="4089819" cy="26250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191474D-5E64-CE8C-46A6-B12F56F57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2482" y="1588576"/>
            <a:ext cx="4001176" cy="268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098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F545-EF52-3B50-A6EF-2401B29AFFEF}"/>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Visualizations Using Tableau</a:t>
            </a:r>
            <a:endParaRPr lang="en-US" dirty="0"/>
          </a:p>
        </p:txBody>
      </p:sp>
      <p:pic>
        <p:nvPicPr>
          <p:cNvPr id="4" name="Picture 3">
            <a:extLst>
              <a:ext uri="{FF2B5EF4-FFF2-40B4-BE49-F238E27FC236}">
                <a16:creationId xmlns:a16="http://schemas.microsoft.com/office/drawing/2014/main" id="{2BE432B1-2A1C-F9C6-299C-E775351EB4CA}"/>
              </a:ext>
            </a:extLst>
          </p:cNvPr>
          <p:cNvPicPr>
            <a:picLocks noChangeAspect="1"/>
          </p:cNvPicPr>
          <p:nvPr/>
        </p:nvPicPr>
        <p:blipFill>
          <a:blip r:embed="rId2"/>
          <a:stretch>
            <a:fillRect/>
          </a:stretch>
        </p:blipFill>
        <p:spPr>
          <a:xfrm>
            <a:off x="311700" y="1718185"/>
            <a:ext cx="4531151" cy="3330197"/>
          </a:xfrm>
          <a:prstGeom prst="rect">
            <a:avLst/>
          </a:prstGeom>
        </p:spPr>
      </p:pic>
      <p:sp>
        <p:nvSpPr>
          <p:cNvPr id="5" name="TextBox 4">
            <a:extLst>
              <a:ext uri="{FF2B5EF4-FFF2-40B4-BE49-F238E27FC236}">
                <a16:creationId xmlns:a16="http://schemas.microsoft.com/office/drawing/2014/main" id="{5012CADA-E58C-F978-5875-0EC9CF80141C}"/>
              </a:ext>
            </a:extLst>
          </p:cNvPr>
          <p:cNvSpPr txBox="1"/>
          <p:nvPr/>
        </p:nvSpPr>
        <p:spPr>
          <a:xfrm>
            <a:off x="311700" y="1387196"/>
            <a:ext cx="3713792" cy="307777"/>
          </a:xfrm>
          <a:prstGeom prst="rect">
            <a:avLst/>
          </a:prstGeom>
          <a:noFill/>
        </p:spPr>
        <p:txBody>
          <a:bodyPr wrap="square" rtlCol="0">
            <a:spAutoFit/>
          </a:bodyPr>
          <a:lstStyle/>
          <a:p>
            <a:r>
              <a:rPr lang="en-US" dirty="0"/>
              <a:t>Percentage of flights based on delay amount</a:t>
            </a:r>
          </a:p>
        </p:txBody>
      </p:sp>
      <p:pic>
        <p:nvPicPr>
          <p:cNvPr id="7" name="Picture 6">
            <a:extLst>
              <a:ext uri="{FF2B5EF4-FFF2-40B4-BE49-F238E27FC236}">
                <a16:creationId xmlns:a16="http://schemas.microsoft.com/office/drawing/2014/main" id="{4C1B9D0F-F1C5-7BAF-3A23-8CDF9403F82A}"/>
              </a:ext>
            </a:extLst>
          </p:cNvPr>
          <p:cNvPicPr>
            <a:picLocks noChangeAspect="1"/>
          </p:cNvPicPr>
          <p:nvPr/>
        </p:nvPicPr>
        <p:blipFill>
          <a:blip r:embed="rId3"/>
          <a:stretch>
            <a:fillRect/>
          </a:stretch>
        </p:blipFill>
        <p:spPr>
          <a:xfrm>
            <a:off x="5129939" y="1671765"/>
            <a:ext cx="3432875" cy="3376617"/>
          </a:xfrm>
          <a:prstGeom prst="rect">
            <a:avLst/>
          </a:prstGeom>
        </p:spPr>
      </p:pic>
      <p:sp>
        <p:nvSpPr>
          <p:cNvPr id="8" name="TextBox 7">
            <a:extLst>
              <a:ext uri="{FF2B5EF4-FFF2-40B4-BE49-F238E27FC236}">
                <a16:creationId xmlns:a16="http://schemas.microsoft.com/office/drawing/2014/main" id="{A75679F5-4ADB-F0D6-8BEE-6721E1023287}"/>
              </a:ext>
            </a:extLst>
          </p:cNvPr>
          <p:cNvSpPr txBox="1"/>
          <p:nvPr/>
        </p:nvSpPr>
        <p:spPr>
          <a:xfrm>
            <a:off x="5477171" y="1302433"/>
            <a:ext cx="2967672" cy="369332"/>
          </a:xfrm>
          <a:prstGeom prst="rect">
            <a:avLst/>
          </a:prstGeom>
          <a:noFill/>
        </p:spPr>
        <p:txBody>
          <a:bodyPr wrap="square" rtlCol="0">
            <a:spAutoFit/>
          </a:bodyPr>
          <a:lstStyle/>
          <a:p>
            <a:r>
              <a:rPr lang="en-US" dirty="0">
                <a:solidFill>
                  <a:schemeClr val="tx1"/>
                </a:solidFill>
                <a:effectLst/>
                <a:latin typeface="Tableau Light"/>
              </a:rPr>
              <a:t>Airlines</a:t>
            </a:r>
            <a:r>
              <a:rPr lang="en-US" sz="1800" dirty="0">
                <a:solidFill>
                  <a:schemeClr val="tx1"/>
                </a:solidFill>
                <a:effectLst/>
                <a:latin typeface="Tableau Light"/>
              </a:rPr>
              <a:t> w</a:t>
            </a:r>
            <a:r>
              <a:rPr lang="en-US" dirty="0">
                <a:solidFill>
                  <a:schemeClr val="tx1"/>
                </a:solidFill>
                <a:effectLst/>
                <a:latin typeface="Tableau Light"/>
              </a:rPr>
              <a:t>ith most DEP DELAY</a:t>
            </a:r>
            <a:endParaRPr lang="en-US" dirty="0">
              <a:solidFill>
                <a:schemeClr val="tx1"/>
              </a:solidFill>
              <a:effectLst/>
            </a:endParaRPr>
          </a:p>
        </p:txBody>
      </p:sp>
    </p:spTree>
    <p:extLst>
      <p:ext uri="{BB962C8B-B14F-4D97-AF65-F5344CB8AC3E}">
        <p14:creationId xmlns:p14="http://schemas.microsoft.com/office/powerpoint/2010/main" val="2514939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1DF0A-D9D7-6110-5217-405C2B194006}"/>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Tableau Dashboard</a:t>
            </a:r>
            <a:endParaRPr lang="en-IN" dirty="0"/>
          </a:p>
        </p:txBody>
      </p:sp>
      <p:pic>
        <p:nvPicPr>
          <p:cNvPr id="4" name="Picture 3">
            <a:extLst>
              <a:ext uri="{FF2B5EF4-FFF2-40B4-BE49-F238E27FC236}">
                <a16:creationId xmlns:a16="http://schemas.microsoft.com/office/drawing/2014/main" id="{E66E1BCF-41AE-5E82-B731-E43580D23DDC}"/>
              </a:ext>
            </a:extLst>
          </p:cNvPr>
          <p:cNvPicPr>
            <a:picLocks noChangeAspect="1"/>
          </p:cNvPicPr>
          <p:nvPr/>
        </p:nvPicPr>
        <p:blipFill>
          <a:blip r:embed="rId2"/>
          <a:stretch>
            <a:fillRect/>
          </a:stretch>
        </p:blipFill>
        <p:spPr>
          <a:xfrm>
            <a:off x="1170120" y="1222450"/>
            <a:ext cx="6803757" cy="3752506"/>
          </a:xfrm>
          <a:prstGeom prst="rect">
            <a:avLst/>
          </a:prstGeom>
        </p:spPr>
      </p:pic>
    </p:spTree>
    <p:extLst>
      <p:ext uri="{BB962C8B-B14F-4D97-AF65-F5344CB8AC3E}">
        <p14:creationId xmlns:p14="http://schemas.microsoft.com/office/powerpoint/2010/main" val="2233046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75BBC-A912-95D2-9D3D-E57F2EAE992B}"/>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Tableau Dashboard</a:t>
            </a:r>
            <a:endParaRPr lang="en-US" dirty="0"/>
          </a:p>
        </p:txBody>
      </p:sp>
      <p:pic>
        <p:nvPicPr>
          <p:cNvPr id="4" name="Picture 3">
            <a:extLst>
              <a:ext uri="{FF2B5EF4-FFF2-40B4-BE49-F238E27FC236}">
                <a16:creationId xmlns:a16="http://schemas.microsoft.com/office/drawing/2014/main" id="{5D2E1054-9B1E-3E80-FBAD-6A681A4DB67E}"/>
              </a:ext>
            </a:extLst>
          </p:cNvPr>
          <p:cNvPicPr>
            <a:picLocks noChangeAspect="1"/>
          </p:cNvPicPr>
          <p:nvPr/>
        </p:nvPicPr>
        <p:blipFill>
          <a:blip r:embed="rId2"/>
          <a:stretch>
            <a:fillRect/>
          </a:stretch>
        </p:blipFill>
        <p:spPr>
          <a:xfrm>
            <a:off x="875655" y="1252478"/>
            <a:ext cx="6966488" cy="3793927"/>
          </a:xfrm>
          <a:prstGeom prst="rect">
            <a:avLst/>
          </a:prstGeom>
        </p:spPr>
      </p:pic>
    </p:spTree>
    <p:extLst>
      <p:ext uri="{BB962C8B-B14F-4D97-AF65-F5344CB8AC3E}">
        <p14:creationId xmlns:p14="http://schemas.microsoft.com/office/powerpoint/2010/main" val="4185923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A8451-6CB1-012A-B850-66F52627A33D}"/>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Tableau Dashboard</a:t>
            </a:r>
            <a:endParaRPr lang="en-US" dirty="0"/>
          </a:p>
        </p:txBody>
      </p:sp>
      <p:pic>
        <p:nvPicPr>
          <p:cNvPr id="7" name="Picture 6">
            <a:extLst>
              <a:ext uri="{FF2B5EF4-FFF2-40B4-BE49-F238E27FC236}">
                <a16:creationId xmlns:a16="http://schemas.microsoft.com/office/drawing/2014/main" id="{03B3654C-3878-3C53-408C-71DEB05B9660}"/>
              </a:ext>
            </a:extLst>
          </p:cNvPr>
          <p:cNvPicPr>
            <a:picLocks noChangeAspect="1"/>
          </p:cNvPicPr>
          <p:nvPr/>
        </p:nvPicPr>
        <p:blipFill>
          <a:blip r:embed="rId2"/>
          <a:stretch>
            <a:fillRect/>
          </a:stretch>
        </p:blipFill>
        <p:spPr>
          <a:xfrm>
            <a:off x="1604075" y="1287201"/>
            <a:ext cx="5540643" cy="3608760"/>
          </a:xfrm>
          <a:prstGeom prst="rect">
            <a:avLst/>
          </a:prstGeom>
        </p:spPr>
      </p:pic>
    </p:spTree>
    <p:extLst>
      <p:ext uri="{BB962C8B-B14F-4D97-AF65-F5344CB8AC3E}">
        <p14:creationId xmlns:p14="http://schemas.microsoft.com/office/powerpoint/2010/main" val="3918508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54E5-BFA9-8440-60B7-3D74AE1B8B7D}"/>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Tableau Dashboard</a:t>
            </a:r>
            <a:endParaRPr lang="en-US" dirty="0"/>
          </a:p>
        </p:txBody>
      </p:sp>
      <p:pic>
        <p:nvPicPr>
          <p:cNvPr id="4" name="Picture 3">
            <a:extLst>
              <a:ext uri="{FF2B5EF4-FFF2-40B4-BE49-F238E27FC236}">
                <a16:creationId xmlns:a16="http://schemas.microsoft.com/office/drawing/2014/main" id="{60817ED5-199B-EB21-2C4D-B9B73334CE59}"/>
              </a:ext>
            </a:extLst>
          </p:cNvPr>
          <p:cNvPicPr>
            <a:picLocks noChangeAspect="1"/>
          </p:cNvPicPr>
          <p:nvPr/>
        </p:nvPicPr>
        <p:blipFill>
          <a:blip r:embed="rId2"/>
          <a:stretch>
            <a:fillRect/>
          </a:stretch>
        </p:blipFill>
        <p:spPr>
          <a:xfrm>
            <a:off x="906651" y="1165958"/>
            <a:ext cx="6602277" cy="3977541"/>
          </a:xfrm>
          <a:prstGeom prst="rect">
            <a:avLst/>
          </a:prstGeom>
        </p:spPr>
      </p:pic>
    </p:spTree>
    <p:extLst>
      <p:ext uri="{BB962C8B-B14F-4D97-AF65-F5344CB8AC3E}">
        <p14:creationId xmlns:p14="http://schemas.microsoft.com/office/powerpoint/2010/main" val="321635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DD69-17D0-F724-B961-94880183C4EC}"/>
              </a:ext>
            </a:extLst>
          </p:cNvPr>
          <p:cNvSpPr>
            <a:spLocks noGrp="1"/>
          </p:cNvSpPr>
          <p:nvPr>
            <p:ph type="title"/>
          </p:nvPr>
        </p:nvSpPr>
        <p:spPr/>
        <p:txBody>
          <a:bodyPr/>
          <a:lstStyle/>
          <a:p>
            <a:r>
              <a:rPr lang="en-US" sz="2800" u="sng" dirty="0">
                <a:solidFill>
                  <a:srgbClr val="FFC000"/>
                </a:solidFill>
                <a:cs typeface="Adelle Sans Devanagari"/>
              </a:rPr>
              <a:t>Data Source:</a:t>
            </a:r>
            <a:endParaRPr lang="en-IN" dirty="0"/>
          </a:p>
        </p:txBody>
      </p:sp>
      <p:sp>
        <p:nvSpPr>
          <p:cNvPr id="3" name="Text Placeholder 2">
            <a:extLst>
              <a:ext uri="{FF2B5EF4-FFF2-40B4-BE49-F238E27FC236}">
                <a16:creationId xmlns:a16="http://schemas.microsoft.com/office/drawing/2014/main" id="{6F7E1A72-E20E-CFF3-C376-F5D2AC3E3499}"/>
              </a:ext>
            </a:extLst>
          </p:cNvPr>
          <p:cNvSpPr>
            <a:spLocks noGrp="1"/>
          </p:cNvSpPr>
          <p:nvPr>
            <p:ph type="body" idx="1"/>
          </p:nvPr>
        </p:nvSpPr>
        <p:spPr/>
        <p:txBody>
          <a:bodyPr/>
          <a:lstStyle/>
          <a:p>
            <a:pPr marL="0" indent="0">
              <a:buNone/>
            </a:pPr>
            <a:endParaRPr lang="en-IN" sz="1800" dirty="0">
              <a:solidFill>
                <a:schemeClr val="tx1"/>
              </a:solidFill>
            </a:endParaRPr>
          </a:p>
          <a:p>
            <a:pPr marL="0" indent="0">
              <a:buNone/>
            </a:pPr>
            <a:r>
              <a:rPr lang="en-IN" sz="1800" dirty="0">
                <a:solidFill>
                  <a:schemeClr val="tx1"/>
                </a:solidFill>
              </a:rPr>
              <a:t>Source:- </a:t>
            </a:r>
            <a:r>
              <a:rPr lang="en-IN" sz="1800" dirty="0">
                <a:solidFill>
                  <a:schemeClr val="tx1"/>
                </a:solidFill>
                <a:hlinkClick r:id="rId2">
                  <a:extLst>
                    <a:ext uri="{A12FA001-AC4F-418D-AE19-62706E023703}">
                      <ahyp:hlinkClr xmlns:ahyp="http://schemas.microsoft.com/office/drawing/2018/hyperlinkcolor" val="tx"/>
                    </a:ext>
                  </a:extLst>
                </a:hlinkClick>
              </a:rPr>
              <a:t>https://www.kaggle.com/datasets/yuanyuwendymu/airline-delay-and-cancellation-data-2009-2018</a:t>
            </a:r>
            <a:endParaRPr lang="en-IN" sz="1800" dirty="0">
              <a:solidFill>
                <a:schemeClr val="tx1"/>
              </a:solidFill>
            </a:endParaRPr>
          </a:p>
          <a:p>
            <a:pPr marL="0" indent="0">
              <a:buNone/>
            </a:pPr>
            <a:endParaRPr lang="en-IN" sz="1800" dirty="0">
              <a:solidFill>
                <a:schemeClr val="tx1"/>
              </a:solidFill>
            </a:endParaRPr>
          </a:p>
          <a:p>
            <a:pPr marL="285750" indent="-285750" algn="just"/>
            <a:r>
              <a:rPr lang="en-IN" sz="1800" dirty="0">
                <a:solidFill>
                  <a:schemeClr val="tx1"/>
                </a:solidFill>
              </a:rPr>
              <a:t>Our dataset is from Kaggle website. This dataset contains 10 CSV files. </a:t>
            </a:r>
          </a:p>
          <a:p>
            <a:pPr marL="285750" indent="-285750" algn="just"/>
            <a:r>
              <a:rPr lang="en-IN" sz="1800" dirty="0">
                <a:solidFill>
                  <a:schemeClr val="tx1"/>
                </a:solidFill>
              </a:rPr>
              <a:t>Each file contain the details about Flight Delays and Cancellations for each year starting  from 2009 to 2018.</a:t>
            </a:r>
          </a:p>
          <a:p>
            <a:pPr marL="285750" indent="-285750" algn="just"/>
            <a:r>
              <a:rPr lang="en-IN" dirty="0">
                <a:solidFill>
                  <a:schemeClr val="tx1"/>
                </a:solidFill>
              </a:rPr>
              <a:t>The initial data which we started working on is of size 7GB. The shape of that data is </a:t>
            </a:r>
            <a:r>
              <a:rPr lang="en-US" dirty="0">
                <a:solidFill>
                  <a:schemeClr val="tx1"/>
                </a:solidFill>
              </a:rPr>
              <a:t>61556964 rows and 28 columns.</a:t>
            </a:r>
            <a:endParaRPr lang="en-IN" dirty="0">
              <a:solidFill>
                <a:schemeClr val="tx1"/>
              </a:solidFill>
            </a:endParaRPr>
          </a:p>
        </p:txBody>
      </p:sp>
    </p:spTree>
    <p:extLst>
      <p:ext uri="{BB962C8B-B14F-4D97-AF65-F5344CB8AC3E}">
        <p14:creationId xmlns:p14="http://schemas.microsoft.com/office/powerpoint/2010/main" val="10245235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83EF6-F5BC-B5C5-C551-ED44B45829AC}"/>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C</a:t>
            </a:r>
            <a:r>
              <a:rPr lang="en-US" sz="2800" u="sng" dirty="0">
                <a:solidFill>
                  <a:srgbClr val="FFC000"/>
                </a:solidFill>
                <a:cs typeface="Adelle Sans Devanagari" panose="02000503000000020004" pitchFamily="2" charset="-78"/>
              </a:rPr>
              <a:t>onclusions</a:t>
            </a:r>
            <a:endParaRPr lang="en-US" dirty="0"/>
          </a:p>
        </p:txBody>
      </p:sp>
      <p:sp>
        <p:nvSpPr>
          <p:cNvPr id="3" name="Text Placeholder 2">
            <a:extLst>
              <a:ext uri="{FF2B5EF4-FFF2-40B4-BE49-F238E27FC236}">
                <a16:creationId xmlns:a16="http://schemas.microsoft.com/office/drawing/2014/main" id="{4F8CB5DA-B99C-4C84-18DA-044AAC50ACD7}"/>
              </a:ext>
            </a:extLst>
          </p:cNvPr>
          <p:cNvSpPr>
            <a:spLocks noGrp="1"/>
          </p:cNvSpPr>
          <p:nvPr>
            <p:ph type="body" idx="1"/>
          </p:nvPr>
        </p:nvSpPr>
        <p:spPr>
          <a:xfrm>
            <a:off x="311700" y="1222450"/>
            <a:ext cx="8520600" cy="3620770"/>
          </a:xfrm>
        </p:spPr>
        <p:txBody>
          <a:bodyPr/>
          <a:lstStyle/>
          <a:p>
            <a:pPr algn="just"/>
            <a:r>
              <a:rPr lang="en-US" dirty="0">
                <a:solidFill>
                  <a:schemeClr val="tx1"/>
                </a:solidFill>
              </a:rPr>
              <a:t>Los Angeles International Airport (LAX) has the maximum number of departure and arrival flights</a:t>
            </a:r>
          </a:p>
          <a:p>
            <a:pPr algn="just"/>
            <a:endParaRPr lang="en-US" dirty="0">
              <a:solidFill>
                <a:schemeClr val="tx1"/>
              </a:solidFill>
            </a:endParaRPr>
          </a:p>
          <a:p>
            <a:pPr algn="just"/>
            <a:r>
              <a:rPr lang="en-US" dirty="0">
                <a:solidFill>
                  <a:schemeClr val="tx1"/>
                </a:solidFill>
              </a:rPr>
              <a:t>Los Angeles International Airport (LAX) is the busiest airport, followed by Atlanta (ATL).</a:t>
            </a:r>
          </a:p>
          <a:p>
            <a:pPr algn="just"/>
            <a:endParaRPr lang="en-US" dirty="0">
              <a:solidFill>
                <a:schemeClr val="tx1"/>
              </a:solidFill>
            </a:endParaRPr>
          </a:p>
          <a:p>
            <a:pPr algn="just"/>
            <a:r>
              <a:rPr lang="en-US" dirty="0">
                <a:solidFill>
                  <a:schemeClr val="tx1"/>
                </a:solidFill>
              </a:rPr>
              <a:t>From our analysis, we found that American Airlines has the most delays.</a:t>
            </a:r>
          </a:p>
          <a:p>
            <a:pPr algn="just"/>
            <a:endParaRPr lang="en-US" dirty="0">
              <a:solidFill>
                <a:schemeClr val="tx1"/>
              </a:solidFill>
            </a:endParaRPr>
          </a:p>
          <a:p>
            <a:pPr algn="just"/>
            <a:r>
              <a:rPr lang="en-US" dirty="0">
                <a:solidFill>
                  <a:schemeClr val="tx1"/>
                </a:solidFill>
              </a:rPr>
              <a:t>June and July  are the months with higher flight delays while October and November have less flight delays.</a:t>
            </a:r>
          </a:p>
          <a:p>
            <a:pPr algn="just"/>
            <a:endParaRPr lang="en-US" dirty="0">
              <a:solidFill>
                <a:schemeClr val="tx1"/>
              </a:solidFill>
            </a:endParaRPr>
          </a:p>
          <a:p>
            <a:pPr marL="114300" indent="0" algn="just">
              <a:buNone/>
            </a:pPr>
            <a:endParaRPr lang="en-US" dirty="0">
              <a:solidFill>
                <a:schemeClr val="tx1"/>
              </a:solidFill>
            </a:endParaRPr>
          </a:p>
          <a:p>
            <a:endParaRPr lang="en-US" dirty="0"/>
          </a:p>
          <a:p>
            <a:endParaRPr lang="en-US" dirty="0"/>
          </a:p>
          <a:p>
            <a:endParaRPr lang="en-US" dirty="0"/>
          </a:p>
        </p:txBody>
      </p:sp>
    </p:spTree>
    <p:extLst>
      <p:ext uri="{BB962C8B-B14F-4D97-AF65-F5344CB8AC3E}">
        <p14:creationId xmlns:p14="http://schemas.microsoft.com/office/powerpoint/2010/main" val="2376738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ED1F-1E63-8A2A-FBE6-4E85CADEB6F1}"/>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C</a:t>
            </a:r>
            <a:r>
              <a:rPr lang="en-US" sz="2800" u="sng" dirty="0">
                <a:solidFill>
                  <a:srgbClr val="FFC000"/>
                </a:solidFill>
                <a:cs typeface="Adelle Sans Devanagari" panose="02000503000000020004" pitchFamily="2" charset="-78"/>
              </a:rPr>
              <a:t>onclusions</a:t>
            </a:r>
            <a:endParaRPr lang="en-US" dirty="0"/>
          </a:p>
        </p:txBody>
      </p:sp>
      <p:sp>
        <p:nvSpPr>
          <p:cNvPr id="3" name="Text Placeholder 2">
            <a:extLst>
              <a:ext uri="{FF2B5EF4-FFF2-40B4-BE49-F238E27FC236}">
                <a16:creationId xmlns:a16="http://schemas.microsoft.com/office/drawing/2014/main" id="{C90CC676-757B-BBC2-1C76-EC14122A26EF}"/>
              </a:ext>
            </a:extLst>
          </p:cNvPr>
          <p:cNvSpPr>
            <a:spLocks noGrp="1"/>
          </p:cNvSpPr>
          <p:nvPr>
            <p:ph type="body" idx="1"/>
          </p:nvPr>
        </p:nvSpPr>
        <p:spPr>
          <a:xfrm>
            <a:off x="311700" y="1222450"/>
            <a:ext cx="8520600" cy="3589774"/>
          </a:xfrm>
        </p:spPr>
        <p:txBody>
          <a:bodyPr/>
          <a:lstStyle/>
          <a:p>
            <a:pPr marL="114300" indent="0" algn="just">
              <a:buNone/>
            </a:pPr>
            <a:endParaRPr lang="en-US" dirty="0">
              <a:solidFill>
                <a:schemeClr val="tx1"/>
              </a:solidFill>
            </a:endParaRPr>
          </a:p>
          <a:p>
            <a:pPr algn="just"/>
            <a:r>
              <a:rPr lang="en-US" dirty="0">
                <a:solidFill>
                  <a:schemeClr val="tx1"/>
                </a:solidFill>
              </a:rPr>
              <a:t>The month of June sees a higher volume of flights and February month experiences a lower number of flights.</a:t>
            </a:r>
          </a:p>
          <a:p>
            <a:pPr marL="114300" indent="0" algn="just">
              <a:buNone/>
            </a:pPr>
            <a:endParaRPr lang="en-US" dirty="0">
              <a:solidFill>
                <a:schemeClr val="tx1"/>
              </a:solidFill>
            </a:endParaRPr>
          </a:p>
          <a:p>
            <a:pPr algn="just"/>
            <a:r>
              <a:rPr lang="en-US" dirty="0">
                <a:solidFill>
                  <a:schemeClr val="tx1"/>
                </a:solidFill>
              </a:rPr>
              <a:t>Most arriving flights typically fall within the time range of being less than 30 minutes ahead of schedule. </a:t>
            </a:r>
          </a:p>
          <a:p>
            <a:pPr marL="114300" indent="0" algn="just">
              <a:buNone/>
            </a:pPr>
            <a:endParaRPr lang="en-US" dirty="0">
              <a:solidFill>
                <a:schemeClr val="tx1"/>
              </a:solidFill>
            </a:endParaRPr>
          </a:p>
          <a:p>
            <a:pPr algn="just"/>
            <a:r>
              <a:rPr lang="en-US" dirty="0">
                <a:solidFill>
                  <a:schemeClr val="tx1"/>
                </a:solidFill>
              </a:rPr>
              <a:t>Based on r2 score and RMSE we found that Linear regression has accurately predicted the delays compared to other models.</a:t>
            </a:r>
          </a:p>
          <a:p>
            <a:pPr algn="just"/>
            <a:endParaRPr lang="en-US" dirty="0">
              <a:solidFill>
                <a:schemeClr val="tx1"/>
              </a:solidFill>
            </a:endParaRPr>
          </a:p>
          <a:p>
            <a:endParaRPr lang="en-US" dirty="0"/>
          </a:p>
          <a:p>
            <a:pPr marL="114300" indent="0">
              <a:buNone/>
            </a:pPr>
            <a:endParaRPr lang="en-US" dirty="0"/>
          </a:p>
        </p:txBody>
      </p:sp>
    </p:spTree>
    <p:extLst>
      <p:ext uri="{BB962C8B-B14F-4D97-AF65-F5344CB8AC3E}">
        <p14:creationId xmlns:p14="http://schemas.microsoft.com/office/powerpoint/2010/main" val="4201058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1509E9-2E5A-954A-1EA8-FE5D86CDB4A7}"/>
              </a:ext>
            </a:extLst>
          </p:cNvPr>
          <p:cNvPicPr>
            <a:picLocks noChangeAspect="1"/>
          </p:cNvPicPr>
          <p:nvPr/>
        </p:nvPicPr>
        <p:blipFill>
          <a:blip r:embed="rId2"/>
          <a:stretch>
            <a:fillRect/>
          </a:stretch>
        </p:blipFill>
        <p:spPr>
          <a:xfrm>
            <a:off x="3874577" y="660692"/>
            <a:ext cx="3913322" cy="4384006"/>
          </a:xfrm>
          <a:prstGeom prst="rect">
            <a:avLst/>
          </a:prstGeom>
        </p:spPr>
      </p:pic>
      <p:sp>
        <p:nvSpPr>
          <p:cNvPr id="9" name="Title 1">
            <a:extLst>
              <a:ext uri="{FF2B5EF4-FFF2-40B4-BE49-F238E27FC236}">
                <a16:creationId xmlns:a16="http://schemas.microsoft.com/office/drawing/2014/main" id="{411A9CDA-1902-948B-F041-08FAF6E7BA97}"/>
              </a:ext>
            </a:extLst>
          </p:cNvPr>
          <p:cNvSpPr>
            <a:spLocks noGrp="1"/>
          </p:cNvSpPr>
          <p:nvPr>
            <p:ph type="title"/>
          </p:nvPr>
        </p:nvSpPr>
        <p:spPr>
          <a:xfrm>
            <a:off x="311700" y="649750"/>
            <a:ext cx="8520600" cy="572700"/>
          </a:xfrm>
        </p:spPr>
        <p:txBody>
          <a:bodyPr/>
          <a:lstStyle/>
          <a:p>
            <a:r>
              <a:rPr lang="en-US" sz="2800" u="sng" dirty="0">
                <a:solidFill>
                  <a:srgbClr val="FFC000"/>
                </a:solidFill>
                <a:cs typeface="Adelle Sans Devanagari"/>
              </a:rPr>
              <a:t>Dataset Description:</a:t>
            </a:r>
            <a:endParaRPr lang="en-IN" dirty="0"/>
          </a:p>
        </p:txBody>
      </p:sp>
    </p:spTree>
    <p:extLst>
      <p:ext uri="{BB962C8B-B14F-4D97-AF65-F5344CB8AC3E}">
        <p14:creationId xmlns:p14="http://schemas.microsoft.com/office/powerpoint/2010/main" val="4166479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934B-CF80-37EB-FDCE-7294B6B107E1}"/>
              </a:ext>
            </a:extLst>
          </p:cNvPr>
          <p:cNvSpPr>
            <a:spLocks noGrp="1"/>
          </p:cNvSpPr>
          <p:nvPr>
            <p:ph type="title"/>
          </p:nvPr>
        </p:nvSpPr>
        <p:spPr>
          <a:xfrm>
            <a:off x="311700" y="649750"/>
            <a:ext cx="8520600" cy="760596"/>
          </a:xfrm>
        </p:spPr>
        <p:txBody>
          <a:bodyPr/>
          <a:lstStyle/>
          <a:p>
            <a:r>
              <a:rPr lang="en-US" sz="3200" u="sng" dirty="0">
                <a:solidFill>
                  <a:srgbClr val="FFC000"/>
                </a:solidFill>
                <a:cs typeface="Adelle Sans Devanagari"/>
              </a:rPr>
              <a:t>Phases of project:</a:t>
            </a:r>
            <a:endParaRPr lang="en-US" sz="3200" dirty="0"/>
          </a:p>
        </p:txBody>
      </p:sp>
      <p:sp>
        <p:nvSpPr>
          <p:cNvPr id="3" name="Text Placeholder 2">
            <a:extLst>
              <a:ext uri="{FF2B5EF4-FFF2-40B4-BE49-F238E27FC236}">
                <a16:creationId xmlns:a16="http://schemas.microsoft.com/office/drawing/2014/main" id="{4DD505F7-F149-B0A8-1AB0-D6B26B839039}"/>
              </a:ext>
            </a:extLst>
          </p:cNvPr>
          <p:cNvSpPr>
            <a:spLocks noGrp="1"/>
          </p:cNvSpPr>
          <p:nvPr>
            <p:ph type="body" idx="1"/>
          </p:nvPr>
        </p:nvSpPr>
        <p:spPr>
          <a:xfrm>
            <a:off x="311700" y="1493669"/>
            <a:ext cx="7902402" cy="3279809"/>
          </a:xfrm>
        </p:spPr>
        <p:txBody>
          <a:bodyPr/>
          <a:lstStyle/>
          <a:p>
            <a:r>
              <a:rPr lang="en-US" sz="2400" dirty="0">
                <a:solidFill>
                  <a:schemeClr val="tx1"/>
                </a:solidFill>
              </a:rPr>
              <a:t>Data Acquisition </a:t>
            </a:r>
          </a:p>
          <a:p>
            <a:r>
              <a:rPr lang="en-US" sz="2400" dirty="0">
                <a:solidFill>
                  <a:schemeClr val="tx1"/>
                </a:solidFill>
              </a:rPr>
              <a:t>Information Extraction and Cleaning</a:t>
            </a:r>
          </a:p>
          <a:p>
            <a:r>
              <a:rPr lang="en-US" sz="2400" dirty="0">
                <a:solidFill>
                  <a:schemeClr val="tx1"/>
                </a:solidFill>
              </a:rPr>
              <a:t>Data Storage</a:t>
            </a:r>
          </a:p>
          <a:p>
            <a:r>
              <a:rPr lang="en-US" sz="2400" dirty="0">
                <a:solidFill>
                  <a:schemeClr val="tx1"/>
                </a:solidFill>
              </a:rPr>
              <a:t>Data Integration, Aggregation, and Representation </a:t>
            </a:r>
          </a:p>
          <a:p>
            <a:r>
              <a:rPr lang="en-US" sz="2400" dirty="0">
                <a:solidFill>
                  <a:schemeClr val="tx1"/>
                </a:solidFill>
              </a:rPr>
              <a:t>Data Modeling and Analysis</a:t>
            </a:r>
          </a:p>
          <a:p>
            <a:r>
              <a:rPr lang="en-US" sz="2400" dirty="0">
                <a:solidFill>
                  <a:schemeClr val="tx1"/>
                </a:solidFill>
              </a:rPr>
              <a:t>Visualization in Tableau by connecting it with MongoDB</a:t>
            </a:r>
          </a:p>
        </p:txBody>
      </p:sp>
    </p:spTree>
    <p:extLst>
      <p:ext uri="{BB962C8B-B14F-4D97-AF65-F5344CB8AC3E}">
        <p14:creationId xmlns:p14="http://schemas.microsoft.com/office/powerpoint/2010/main" val="3559291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BF70F-E250-5C3B-CFD5-49A0A24A471E}"/>
              </a:ext>
            </a:extLst>
          </p:cNvPr>
          <p:cNvSpPr>
            <a:spLocks noGrp="1"/>
          </p:cNvSpPr>
          <p:nvPr>
            <p:ph type="title"/>
          </p:nvPr>
        </p:nvSpPr>
        <p:spPr/>
        <p:txBody>
          <a:bodyPr/>
          <a:lstStyle/>
          <a:p>
            <a:pPr algn="ctr"/>
            <a:r>
              <a:rPr lang="en-US" sz="2800" u="sng" dirty="0">
                <a:solidFill>
                  <a:srgbClr val="FFC000"/>
                </a:solidFill>
                <a:cs typeface="Adelle Sans Devanagari"/>
              </a:rPr>
              <a:t>Architecture Diagram</a:t>
            </a:r>
            <a:endParaRPr lang="en-IN" dirty="0">
              <a:solidFill>
                <a:schemeClr val="accent4">
                  <a:lumMod val="75000"/>
                </a:schemeClr>
              </a:solidFill>
            </a:endParaRPr>
          </a:p>
        </p:txBody>
      </p:sp>
      <p:pic>
        <p:nvPicPr>
          <p:cNvPr id="1026" name="Picture 2" descr="Kaggle, logo Icon in Vector Logo">
            <a:extLst>
              <a:ext uri="{FF2B5EF4-FFF2-40B4-BE49-F238E27FC236}">
                <a16:creationId xmlns:a16="http://schemas.microsoft.com/office/drawing/2014/main" id="{0D50BBEE-CF15-9AAF-B17D-57A81FEA01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363" y="1928044"/>
            <a:ext cx="1101437" cy="5727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 abdelhaqs/apache-pyspark-by-example: Apache pyspark by example">
            <a:extLst>
              <a:ext uri="{FF2B5EF4-FFF2-40B4-BE49-F238E27FC236}">
                <a16:creationId xmlns:a16="http://schemas.microsoft.com/office/drawing/2014/main" id="{BC809D6D-3F0E-038C-7069-62DE34B8DD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7535" y="1549841"/>
            <a:ext cx="1462372" cy="13173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Overview of MongoDB as a Leader in NoSQL DBMS — Thehotskills">
            <a:extLst>
              <a:ext uri="{FF2B5EF4-FFF2-40B4-BE49-F238E27FC236}">
                <a16:creationId xmlns:a16="http://schemas.microsoft.com/office/drawing/2014/main" id="{95DE3684-1CB5-AC48-B7FB-13829DEC17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953" y="1720043"/>
            <a:ext cx="1055011" cy="8381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eat-sheet for Google Colab. In this tutorial, you will learn how to ...">
            <a:extLst>
              <a:ext uri="{FF2B5EF4-FFF2-40B4-BE49-F238E27FC236}">
                <a16:creationId xmlns:a16="http://schemas.microsoft.com/office/drawing/2014/main" id="{16C2F366-B1DD-57A9-8BEA-4B69FA6652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082" y="1915381"/>
            <a:ext cx="912538" cy="5888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hart, logo&#10;&#10;Description automatically generated">
            <a:extLst>
              <a:ext uri="{FF2B5EF4-FFF2-40B4-BE49-F238E27FC236}">
                <a16:creationId xmlns:a16="http://schemas.microsoft.com/office/drawing/2014/main" id="{16A9F448-CD63-0962-B9EF-1D28AF9D2142}"/>
              </a:ext>
            </a:extLst>
          </p:cNvPr>
          <p:cNvPicPr>
            <a:picLocks noChangeAspect="1"/>
          </p:cNvPicPr>
          <p:nvPr/>
        </p:nvPicPr>
        <p:blipFill>
          <a:blip r:embed="rId6"/>
          <a:stretch>
            <a:fillRect/>
          </a:stretch>
        </p:blipFill>
        <p:spPr>
          <a:xfrm>
            <a:off x="6549594" y="3213913"/>
            <a:ext cx="925956" cy="925956"/>
          </a:xfrm>
          <a:prstGeom prst="rect">
            <a:avLst/>
          </a:prstGeom>
        </p:spPr>
      </p:pic>
      <p:cxnSp>
        <p:nvCxnSpPr>
          <p:cNvPr id="21" name="Straight Arrow Connector 20">
            <a:extLst>
              <a:ext uri="{FF2B5EF4-FFF2-40B4-BE49-F238E27FC236}">
                <a16:creationId xmlns:a16="http://schemas.microsoft.com/office/drawing/2014/main" id="{1A1CED10-1D9E-C4FD-6EF1-884AE54B7948}"/>
              </a:ext>
            </a:extLst>
          </p:cNvPr>
          <p:cNvCxnSpPr/>
          <p:nvPr/>
        </p:nvCxnSpPr>
        <p:spPr>
          <a:xfrm>
            <a:off x="1890793" y="2200759"/>
            <a:ext cx="72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3B11311-CDC1-BE68-6CBA-F6CC16B7F9F2}"/>
              </a:ext>
            </a:extLst>
          </p:cNvPr>
          <p:cNvCxnSpPr/>
          <p:nvPr/>
        </p:nvCxnSpPr>
        <p:spPr>
          <a:xfrm>
            <a:off x="3683489" y="2200759"/>
            <a:ext cx="72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E6120F9-52A0-FAE2-5C55-87C6628CF51D}"/>
              </a:ext>
            </a:extLst>
          </p:cNvPr>
          <p:cNvCxnSpPr/>
          <p:nvPr/>
        </p:nvCxnSpPr>
        <p:spPr>
          <a:xfrm>
            <a:off x="5585620" y="2267918"/>
            <a:ext cx="7206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2A2137-46F4-CAB5-AA73-3E1B61AAB8E0}"/>
              </a:ext>
            </a:extLst>
          </p:cNvPr>
          <p:cNvCxnSpPr>
            <a:cxnSpLocks/>
          </p:cNvCxnSpPr>
          <p:nvPr/>
        </p:nvCxnSpPr>
        <p:spPr>
          <a:xfrm>
            <a:off x="7012572" y="2558241"/>
            <a:ext cx="0" cy="60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2A18AEE-5544-D36B-37C3-B2220FECAF3D}"/>
              </a:ext>
            </a:extLst>
          </p:cNvPr>
          <p:cNvSpPr txBox="1"/>
          <p:nvPr/>
        </p:nvSpPr>
        <p:spPr>
          <a:xfrm>
            <a:off x="861206" y="2696705"/>
            <a:ext cx="1077132" cy="261610"/>
          </a:xfrm>
          <a:prstGeom prst="rect">
            <a:avLst/>
          </a:prstGeom>
          <a:noFill/>
        </p:spPr>
        <p:txBody>
          <a:bodyPr wrap="square" rtlCol="0">
            <a:spAutoFit/>
          </a:bodyPr>
          <a:lstStyle/>
          <a:p>
            <a:pPr algn="just"/>
            <a:r>
              <a:rPr lang="en-US" sz="1100" dirty="0"/>
              <a:t>Data Source</a:t>
            </a:r>
          </a:p>
        </p:txBody>
      </p:sp>
      <p:sp>
        <p:nvSpPr>
          <p:cNvPr id="33" name="TextBox 32">
            <a:extLst>
              <a:ext uri="{FF2B5EF4-FFF2-40B4-BE49-F238E27FC236}">
                <a16:creationId xmlns:a16="http://schemas.microsoft.com/office/drawing/2014/main" id="{022FB8D5-B9F0-DE80-3E33-2E9F8161C20A}"/>
              </a:ext>
            </a:extLst>
          </p:cNvPr>
          <p:cNvSpPr txBox="1"/>
          <p:nvPr/>
        </p:nvSpPr>
        <p:spPr>
          <a:xfrm>
            <a:off x="2696336" y="2647247"/>
            <a:ext cx="1077132" cy="430887"/>
          </a:xfrm>
          <a:prstGeom prst="rect">
            <a:avLst/>
          </a:prstGeom>
          <a:noFill/>
        </p:spPr>
        <p:txBody>
          <a:bodyPr wrap="square" rtlCol="0">
            <a:spAutoFit/>
          </a:bodyPr>
          <a:lstStyle/>
          <a:p>
            <a:pPr algn="ctr"/>
            <a:r>
              <a:rPr lang="en-US" sz="1100" dirty="0"/>
              <a:t>Tool for Data Processing</a:t>
            </a:r>
          </a:p>
        </p:txBody>
      </p:sp>
      <p:sp>
        <p:nvSpPr>
          <p:cNvPr id="34" name="TextBox 33">
            <a:extLst>
              <a:ext uri="{FF2B5EF4-FFF2-40B4-BE49-F238E27FC236}">
                <a16:creationId xmlns:a16="http://schemas.microsoft.com/office/drawing/2014/main" id="{2862C3E8-6782-939E-86D1-8DBE3CFCFD88}"/>
              </a:ext>
            </a:extLst>
          </p:cNvPr>
          <p:cNvSpPr txBox="1"/>
          <p:nvPr/>
        </p:nvSpPr>
        <p:spPr>
          <a:xfrm>
            <a:off x="4773477" y="2696705"/>
            <a:ext cx="1077123" cy="261610"/>
          </a:xfrm>
          <a:prstGeom prst="rect">
            <a:avLst/>
          </a:prstGeom>
          <a:noFill/>
        </p:spPr>
        <p:txBody>
          <a:bodyPr wrap="square" rtlCol="0">
            <a:spAutoFit/>
          </a:bodyPr>
          <a:lstStyle/>
          <a:p>
            <a:r>
              <a:rPr lang="en-US" sz="1100" dirty="0"/>
              <a:t>Environment</a:t>
            </a:r>
          </a:p>
        </p:txBody>
      </p:sp>
      <p:sp>
        <p:nvSpPr>
          <p:cNvPr id="35" name="TextBox 34">
            <a:extLst>
              <a:ext uri="{FF2B5EF4-FFF2-40B4-BE49-F238E27FC236}">
                <a16:creationId xmlns:a16="http://schemas.microsoft.com/office/drawing/2014/main" id="{1EC4A320-3D28-FF78-949B-84DF0D82C83D}"/>
              </a:ext>
            </a:extLst>
          </p:cNvPr>
          <p:cNvSpPr txBox="1"/>
          <p:nvPr/>
        </p:nvSpPr>
        <p:spPr>
          <a:xfrm>
            <a:off x="6261356" y="1528213"/>
            <a:ext cx="1323545" cy="261610"/>
          </a:xfrm>
          <a:prstGeom prst="rect">
            <a:avLst/>
          </a:prstGeom>
          <a:noFill/>
        </p:spPr>
        <p:txBody>
          <a:bodyPr wrap="square" rtlCol="0">
            <a:spAutoFit/>
          </a:bodyPr>
          <a:lstStyle/>
          <a:p>
            <a:r>
              <a:rPr lang="en-US" sz="1100" dirty="0"/>
              <a:t>Data storage Tool</a:t>
            </a:r>
          </a:p>
        </p:txBody>
      </p:sp>
      <p:sp>
        <p:nvSpPr>
          <p:cNvPr id="36" name="TextBox 35">
            <a:extLst>
              <a:ext uri="{FF2B5EF4-FFF2-40B4-BE49-F238E27FC236}">
                <a16:creationId xmlns:a16="http://schemas.microsoft.com/office/drawing/2014/main" id="{91D15C28-B5C5-F1A4-BB78-5054EBD6EBC0}"/>
              </a:ext>
            </a:extLst>
          </p:cNvPr>
          <p:cNvSpPr txBox="1"/>
          <p:nvPr/>
        </p:nvSpPr>
        <p:spPr>
          <a:xfrm>
            <a:off x="6247452" y="4196489"/>
            <a:ext cx="1659291" cy="261610"/>
          </a:xfrm>
          <a:prstGeom prst="rect">
            <a:avLst/>
          </a:prstGeom>
          <a:noFill/>
        </p:spPr>
        <p:txBody>
          <a:bodyPr wrap="square" rtlCol="0">
            <a:spAutoFit/>
          </a:bodyPr>
          <a:lstStyle/>
          <a:p>
            <a:r>
              <a:rPr lang="en-US" sz="1100" dirty="0"/>
              <a:t>Data Visualization Tool</a:t>
            </a:r>
          </a:p>
        </p:txBody>
      </p:sp>
      <p:sp>
        <p:nvSpPr>
          <p:cNvPr id="38" name="TextBox 37">
            <a:extLst>
              <a:ext uri="{FF2B5EF4-FFF2-40B4-BE49-F238E27FC236}">
                <a16:creationId xmlns:a16="http://schemas.microsoft.com/office/drawing/2014/main" id="{99159C94-5FC6-0014-500C-50E9ED7A4EA5}"/>
              </a:ext>
            </a:extLst>
          </p:cNvPr>
          <p:cNvSpPr txBox="1"/>
          <p:nvPr/>
        </p:nvSpPr>
        <p:spPr>
          <a:xfrm>
            <a:off x="861206" y="1340603"/>
            <a:ext cx="3439574" cy="307777"/>
          </a:xfrm>
          <a:prstGeom prst="rect">
            <a:avLst/>
          </a:prstGeom>
          <a:noFill/>
        </p:spPr>
        <p:txBody>
          <a:bodyPr wrap="square" rtlCol="0">
            <a:spAutoFit/>
          </a:bodyPr>
          <a:lstStyle/>
          <a:p>
            <a:r>
              <a:rPr lang="en-US" dirty="0"/>
              <a:t>We have used the below Technical tools:</a:t>
            </a:r>
          </a:p>
        </p:txBody>
      </p:sp>
    </p:spTree>
    <p:extLst>
      <p:ext uri="{BB962C8B-B14F-4D97-AF65-F5344CB8AC3E}">
        <p14:creationId xmlns:p14="http://schemas.microsoft.com/office/powerpoint/2010/main" val="2444407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9A193-E13A-ECA8-0EDE-34657F5C8C8A}"/>
              </a:ext>
            </a:extLst>
          </p:cNvPr>
          <p:cNvSpPr>
            <a:spLocks noGrp="1"/>
          </p:cNvSpPr>
          <p:nvPr>
            <p:ph type="title"/>
          </p:nvPr>
        </p:nvSpPr>
        <p:spPr/>
        <p:txBody>
          <a:bodyPr/>
          <a:lstStyle/>
          <a:p>
            <a:r>
              <a:rPr lang="en-US" u="sng" dirty="0">
                <a:solidFill>
                  <a:srgbClr val="FFC000"/>
                </a:solidFill>
                <a:cs typeface="Adelle Sans Devanagari" panose="02000503000000020004" pitchFamily="2" charset="-78"/>
              </a:rPr>
              <a:t>MongoDB Connection</a:t>
            </a:r>
            <a:endParaRPr lang="en-US" dirty="0"/>
          </a:p>
        </p:txBody>
      </p:sp>
      <p:pic>
        <p:nvPicPr>
          <p:cNvPr id="4" name="Picture 3">
            <a:extLst>
              <a:ext uri="{FF2B5EF4-FFF2-40B4-BE49-F238E27FC236}">
                <a16:creationId xmlns:a16="http://schemas.microsoft.com/office/drawing/2014/main" id="{3F6C8E7E-16F6-A590-7EF1-612B30B381BD}"/>
              </a:ext>
            </a:extLst>
          </p:cNvPr>
          <p:cNvPicPr>
            <a:picLocks noChangeAspect="1"/>
          </p:cNvPicPr>
          <p:nvPr/>
        </p:nvPicPr>
        <p:blipFill>
          <a:blip r:embed="rId2"/>
          <a:stretch>
            <a:fillRect/>
          </a:stretch>
        </p:blipFill>
        <p:spPr>
          <a:xfrm>
            <a:off x="4572000" y="1549557"/>
            <a:ext cx="4300778" cy="2944193"/>
          </a:xfrm>
          <a:prstGeom prst="rect">
            <a:avLst/>
          </a:prstGeom>
        </p:spPr>
      </p:pic>
      <p:pic>
        <p:nvPicPr>
          <p:cNvPr id="6" name="Picture 5">
            <a:extLst>
              <a:ext uri="{FF2B5EF4-FFF2-40B4-BE49-F238E27FC236}">
                <a16:creationId xmlns:a16="http://schemas.microsoft.com/office/drawing/2014/main" id="{D5A8A67B-9F8B-ABB6-17F0-1CF8540B623B}"/>
              </a:ext>
            </a:extLst>
          </p:cNvPr>
          <p:cNvPicPr>
            <a:picLocks noChangeAspect="1"/>
          </p:cNvPicPr>
          <p:nvPr/>
        </p:nvPicPr>
        <p:blipFill>
          <a:blip r:embed="rId3"/>
          <a:stretch>
            <a:fillRect/>
          </a:stretch>
        </p:blipFill>
        <p:spPr>
          <a:xfrm>
            <a:off x="178230" y="1549557"/>
            <a:ext cx="4182533" cy="3029434"/>
          </a:xfrm>
          <a:prstGeom prst="rect">
            <a:avLst/>
          </a:prstGeom>
        </p:spPr>
      </p:pic>
    </p:spTree>
    <p:extLst>
      <p:ext uri="{BB962C8B-B14F-4D97-AF65-F5344CB8AC3E}">
        <p14:creationId xmlns:p14="http://schemas.microsoft.com/office/powerpoint/2010/main" val="2757144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1C01-6D92-FB8C-0939-ADF89D7C1B2A}"/>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Pre-processing using </a:t>
            </a:r>
            <a:r>
              <a:rPr lang="en-US" sz="2800" u="sng" dirty="0" err="1">
                <a:solidFill>
                  <a:srgbClr val="FFC000"/>
                </a:solidFill>
                <a:cs typeface="Adelle Sans Devanagari" panose="02000503000000020004" pitchFamily="2" charset="-78"/>
              </a:rPr>
              <a:t>PySpark</a:t>
            </a:r>
            <a:endParaRPr lang="en-US" dirty="0"/>
          </a:p>
        </p:txBody>
      </p:sp>
      <p:pic>
        <p:nvPicPr>
          <p:cNvPr id="8" name="Picture 7">
            <a:extLst>
              <a:ext uri="{FF2B5EF4-FFF2-40B4-BE49-F238E27FC236}">
                <a16:creationId xmlns:a16="http://schemas.microsoft.com/office/drawing/2014/main" id="{0B2C6D3E-45A7-E2CF-C362-D2AD88280512}"/>
              </a:ext>
            </a:extLst>
          </p:cNvPr>
          <p:cNvPicPr>
            <a:picLocks noChangeAspect="1"/>
          </p:cNvPicPr>
          <p:nvPr/>
        </p:nvPicPr>
        <p:blipFill>
          <a:blip r:embed="rId2"/>
          <a:stretch>
            <a:fillRect/>
          </a:stretch>
        </p:blipFill>
        <p:spPr>
          <a:xfrm>
            <a:off x="650690" y="1399714"/>
            <a:ext cx="4680488" cy="2702219"/>
          </a:xfrm>
          <a:prstGeom prst="rect">
            <a:avLst/>
          </a:prstGeom>
        </p:spPr>
      </p:pic>
      <p:pic>
        <p:nvPicPr>
          <p:cNvPr id="9" name="Picture 8">
            <a:extLst>
              <a:ext uri="{FF2B5EF4-FFF2-40B4-BE49-F238E27FC236}">
                <a16:creationId xmlns:a16="http://schemas.microsoft.com/office/drawing/2014/main" id="{8D9F9CD4-8FBC-E52F-161A-1B46429CC8B9}"/>
              </a:ext>
            </a:extLst>
          </p:cNvPr>
          <p:cNvPicPr>
            <a:picLocks noChangeAspect="1"/>
          </p:cNvPicPr>
          <p:nvPr/>
        </p:nvPicPr>
        <p:blipFill>
          <a:blip r:embed="rId3"/>
          <a:stretch>
            <a:fillRect/>
          </a:stretch>
        </p:blipFill>
        <p:spPr>
          <a:xfrm>
            <a:off x="555097" y="4279197"/>
            <a:ext cx="4610161" cy="758952"/>
          </a:xfrm>
          <a:prstGeom prst="rect">
            <a:avLst/>
          </a:prstGeom>
        </p:spPr>
      </p:pic>
      <p:pic>
        <p:nvPicPr>
          <p:cNvPr id="10" name="Picture 9">
            <a:extLst>
              <a:ext uri="{FF2B5EF4-FFF2-40B4-BE49-F238E27FC236}">
                <a16:creationId xmlns:a16="http://schemas.microsoft.com/office/drawing/2014/main" id="{F5DB8567-761E-3434-C669-B402B24EC223}"/>
              </a:ext>
            </a:extLst>
          </p:cNvPr>
          <p:cNvPicPr>
            <a:picLocks noChangeAspect="1"/>
          </p:cNvPicPr>
          <p:nvPr/>
        </p:nvPicPr>
        <p:blipFill>
          <a:blip r:embed="rId4"/>
          <a:stretch>
            <a:fillRect/>
          </a:stretch>
        </p:blipFill>
        <p:spPr>
          <a:xfrm>
            <a:off x="5540644" y="1222450"/>
            <a:ext cx="3291656" cy="2063260"/>
          </a:xfrm>
          <a:prstGeom prst="rect">
            <a:avLst/>
          </a:prstGeom>
        </p:spPr>
      </p:pic>
      <p:pic>
        <p:nvPicPr>
          <p:cNvPr id="11" name="Picture 10">
            <a:extLst>
              <a:ext uri="{FF2B5EF4-FFF2-40B4-BE49-F238E27FC236}">
                <a16:creationId xmlns:a16="http://schemas.microsoft.com/office/drawing/2014/main" id="{B5C99D70-6F8F-F217-EBE5-77578A68DC83}"/>
              </a:ext>
            </a:extLst>
          </p:cNvPr>
          <p:cNvPicPr>
            <a:picLocks noChangeAspect="1"/>
          </p:cNvPicPr>
          <p:nvPr/>
        </p:nvPicPr>
        <p:blipFill>
          <a:blip r:embed="rId5"/>
          <a:stretch>
            <a:fillRect/>
          </a:stretch>
        </p:blipFill>
        <p:spPr>
          <a:xfrm>
            <a:off x="5540644" y="3595158"/>
            <a:ext cx="2952666" cy="1125508"/>
          </a:xfrm>
          <a:prstGeom prst="rect">
            <a:avLst/>
          </a:prstGeom>
        </p:spPr>
      </p:pic>
    </p:spTree>
    <p:extLst>
      <p:ext uri="{BB962C8B-B14F-4D97-AF65-F5344CB8AC3E}">
        <p14:creationId xmlns:p14="http://schemas.microsoft.com/office/powerpoint/2010/main" val="55208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46507-B07E-106D-FBCE-E15C26968BF2}"/>
              </a:ext>
            </a:extLst>
          </p:cNvPr>
          <p:cNvSpPr>
            <a:spLocks noGrp="1"/>
          </p:cNvSpPr>
          <p:nvPr>
            <p:ph type="title"/>
          </p:nvPr>
        </p:nvSpPr>
        <p:spPr/>
        <p:txBody>
          <a:bodyPr/>
          <a:lstStyle/>
          <a:p>
            <a:r>
              <a:rPr lang="en-US" sz="2800" u="sng" dirty="0">
                <a:solidFill>
                  <a:srgbClr val="FFC000"/>
                </a:solidFill>
                <a:cs typeface="Adelle Sans Devanagari" panose="02000503000000020004" pitchFamily="2" charset="-78"/>
              </a:rPr>
              <a:t>Data Cleaning</a:t>
            </a:r>
            <a:endParaRPr lang="en-US" dirty="0"/>
          </a:p>
        </p:txBody>
      </p:sp>
      <p:pic>
        <p:nvPicPr>
          <p:cNvPr id="19" name="Picture 18">
            <a:extLst>
              <a:ext uri="{FF2B5EF4-FFF2-40B4-BE49-F238E27FC236}">
                <a16:creationId xmlns:a16="http://schemas.microsoft.com/office/drawing/2014/main" id="{0617D4BB-FD48-7C88-EAD1-98DCE8938191}"/>
              </a:ext>
            </a:extLst>
          </p:cNvPr>
          <p:cNvPicPr>
            <a:picLocks noChangeAspect="1"/>
          </p:cNvPicPr>
          <p:nvPr/>
        </p:nvPicPr>
        <p:blipFill>
          <a:blip r:embed="rId2"/>
          <a:stretch>
            <a:fillRect/>
          </a:stretch>
        </p:blipFill>
        <p:spPr>
          <a:xfrm>
            <a:off x="171942" y="1472340"/>
            <a:ext cx="4508545" cy="2637790"/>
          </a:xfrm>
          <a:prstGeom prst="rect">
            <a:avLst/>
          </a:prstGeom>
        </p:spPr>
      </p:pic>
      <p:pic>
        <p:nvPicPr>
          <p:cNvPr id="20" name="Picture 19">
            <a:extLst>
              <a:ext uri="{FF2B5EF4-FFF2-40B4-BE49-F238E27FC236}">
                <a16:creationId xmlns:a16="http://schemas.microsoft.com/office/drawing/2014/main" id="{8E9AB67A-564D-C759-7C38-38FD12E77EFB}"/>
              </a:ext>
            </a:extLst>
          </p:cNvPr>
          <p:cNvPicPr>
            <a:picLocks noChangeAspect="1"/>
          </p:cNvPicPr>
          <p:nvPr/>
        </p:nvPicPr>
        <p:blipFill>
          <a:blip r:embed="rId3"/>
          <a:stretch>
            <a:fillRect/>
          </a:stretch>
        </p:blipFill>
        <p:spPr>
          <a:xfrm>
            <a:off x="4848401" y="1472340"/>
            <a:ext cx="4123656" cy="2637790"/>
          </a:xfrm>
          <a:prstGeom prst="rect">
            <a:avLst/>
          </a:prstGeom>
        </p:spPr>
      </p:pic>
    </p:spTree>
    <p:extLst>
      <p:ext uri="{BB962C8B-B14F-4D97-AF65-F5344CB8AC3E}">
        <p14:creationId xmlns:p14="http://schemas.microsoft.com/office/powerpoint/2010/main" val="21803745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MBC presentation template" id="{AB65D83E-2400-6B44-80B6-570C4D1979AE}" vid="{575BF1C9-A2EC-6C4D-85BC-EA12E69D25D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7846978CDBE747A9853BF7CD058ED6" ma:contentTypeVersion="0" ma:contentTypeDescription="Create a new document." ma:contentTypeScope="" ma:versionID="bc1733fba57a693d3f4f99f786ac0c43">
  <xsd:schema xmlns:xsd="http://www.w3.org/2001/XMLSchema" xmlns:xs="http://www.w3.org/2001/XMLSchema" xmlns:p="http://schemas.microsoft.com/office/2006/metadata/properties" targetNamespace="http://schemas.microsoft.com/office/2006/metadata/properties" ma:root="true" ma:fieldsID="4eacb77245b979393001e3e2e7dad5a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42A6C4-4E33-455C-8756-092A9067C4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7D5036-224F-4702-A7D6-45C6253E8B4D}">
  <ds:schemaRefs>
    <ds:schemaRef ds:uri="http://schemas.microsoft.com/office/2006/documentManagement/types"/>
    <ds:schemaRef ds:uri="http://schemas.microsoft.com/office/2006/metadata/properties"/>
    <ds:schemaRef ds:uri="http://purl.org/dc/elements/1.1/"/>
    <ds:schemaRef ds:uri="http://purl.org/dc/term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E2477F5-ACFC-4ED1-ACC1-C27FFFF643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UMBC presentation template</Template>
  <TotalTime>5852</TotalTime>
  <Words>609</Words>
  <Application>Microsoft Macintosh PowerPoint</Application>
  <PresentationFormat>On-screen Show (16:9)</PresentationFormat>
  <Paragraphs>86</Paragraphs>
  <Slides>31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Tableau Light</vt:lpstr>
      <vt:lpstr>Simple Light</vt:lpstr>
      <vt:lpstr>Flight Delay Analysis &amp; Prediction  DATA603 – Project Delivery Report </vt:lpstr>
      <vt:lpstr>Description And Problem Statement </vt:lpstr>
      <vt:lpstr>Data Source:</vt:lpstr>
      <vt:lpstr>Dataset Description:</vt:lpstr>
      <vt:lpstr>Phases of project:</vt:lpstr>
      <vt:lpstr>Architecture Diagram</vt:lpstr>
      <vt:lpstr>MongoDB Connection</vt:lpstr>
      <vt:lpstr>Pre-processing using PySpark</vt:lpstr>
      <vt:lpstr>Data Cleaning</vt:lpstr>
      <vt:lpstr>Data Filtering based on required airports</vt:lpstr>
      <vt:lpstr>Exploratory Data Analysis</vt:lpstr>
      <vt:lpstr>Data Visualization</vt:lpstr>
      <vt:lpstr>Exploratory Data Analysis</vt:lpstr>
      <vt:lpstr>Data Visualization</vt:lpstr>
      <vt:lpstr>Exploratory Data Analysis</vt:lpstr>
      <vt:lpstr>Data Visualization</vt:lpstr>
      <vt:lpstr>Writing to MongoDB Collection</vt:lpstr>
      <vt:lpstr>Loading the Cleaned Data from MongoDB</vt:lpstr>
      <vt:lpstr>Predictions of ARR DELAY</vt:lpstr>
      <vt:lpstr>Predictions of DEP DELAY</vt:lpstr>
      <vt:lpstr>Comparison of ARR DELAY Predictions</vt:lpstr>
      <vt:lpstr>Comparison of DEP DELAY Predictions</vt:lpstr>
      <vt:lpstr>Predictions</vt:lpstr>
      <vt:lpstr>Data Visualization</vt:lpstr>
      <vt:lpstr>Visualizations Using Tableau</vt:lpstr>
      <vt:lpstr>Tableau Dashboard</vt:lpstr>
      <vt:lpstr>Tableau Dashboard</vt:lpstr>
      <vt:lpstr>Tableau Dashboard</vt:lpstr>
      <vt:lpstr>Tableau Dashboard</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DELAYS ANALYSIS AND PREDICTION  DATA603 – Project Delivery Report</dc:title>
  <dc:creator>Koushik Gadeela</dc:creator>
  <cp:lastModifiedBy>narasimha naidu chikkala</cp:lastModifiedBy>
  <cp:revision>148</cp:revision>
  <cp:lastPrinted>2022-12-06T17:26:06Z</cp:lastPrinted>
  <dcterms:created xsi:type="dcterms:W3CDTF">2023-05-10T18:09:51Z</dcterms:created>
  <dcterms:modified xsi:type="dcterms:W3CDTF">2023-12-08T05:28:09Z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0x010100237846978CDBE747A9853BF7CD058ED6</vt:lpwstr>
  </property>
</Properties>
</file>